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9144000" cy="6858000"/>
  <p:embeddedFontLst>
    <p:embeddedFont>
      <p:font typeface="Arial Black" panose="020B0A04020102020204" pitchFamily="34" charset="0"/>
      <p:regular r:id="rId39"/>
      <p:bold r:id="rId40"/>
    </p:embeddedFont>
    <p:embeddedFont>
      <p:font typeface="Georgia" panose="02040502050405020303" pitchFamily="18" charset="0"/>
      <p:regular r:id="rId41"/>
      <p:bold r:id="rId42"/>
      <p:italic r:id="rId43"/>
      <p:boldItalic r:id="rId44"/>
    </p:embeddedFont>
    <p:embeddedFont>
      <p:font typeface="Helvetica Neue" panose="020B0604020202020204" charset="0"/>
      <p:regular r:id="rId45"/>
      <p:bold r:id="rId46"/>
      <p:italic r:id="rId47"/>
      <p:boldItalic r:id="rId48"/>
    </p:embeddedFont>
    <p:embeddedFont>
      <p:font typeface="Trebuchet MS" panose="020B060302020202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13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83de58df2_0_1: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Bathrooms, fine, </a:t>
            </a:r>
            <a:endParaRPr/>
          </a:p>
          <a:p>
            <a:pPr marL="0" lvl="0" indent="0" algn="l" rtl="0">
              <a:spcBef>
                <a:spcPts val="0"/>
              </a:spcBef>
              <a:spcAft>
                <a:spcPts val="0"/>
              </a:spcAft>
              <a:buClr>
                <a:schemeClr val="dk1"/>
              </a:buClr>
              <a:buSzPts val="1100"/>
              <a:buFont typeface="Arial"/>
              <a:buNone/>
            </a:pPr>
            <a:r>
              <a:rPr lang="en-US">
                <a:solidFill>
                  <a:schemeClr val="dk1"/>
                </a:solidFill>
              </a:rPr>
              <a:t>Cell phones, will be used later for an online poll, but put it on silent mode now</a:t>
            </a:r>
            <a:endParaRPr/>
          </a:p>
          <a:p>
            <a:pPr marL="0" lvl="0" indent="0" algn="l" rtl="0">
              <a:spcBef>
                <a:spcPts val="0"/>
              </a:spcBef>
              <a:spcAft>
                <a:spcPts val="0"/>
              </a:spcAft>
              <a:buNone/>
            </a:pPr>
            <a:r>
              <a:rPr lang="en-US"/>
              <a:t>Snack is Okay, lunch time, </a:t>
            </a:r>
            <a:endParaRPr/>
          </a:p>
          <a:p>
            <a:pPr marL="0" lvl="0" indent="0" algn="l" rtl="0">
              <a:spcBef>
                <a:spcPts val="0"/>
              </a:spcBef>
              <a:spcAft>
                <a:spcPts val="0"/>
              </a:spcAft>
              <a:buNone/>
            </a:pPr>
            <a:r>
              <a:rPr lang="en-US"/>
              <a:t>Hand outs; get one, and sign in sheet</a:t>
            </a:r>
            <a:endParaRPr/>
          </a:p>
          <a:p>
            <a:pPr marL="0" lvl="0" indent="0" algn="l" rtl="0">
              <a:spcBef>
                <a:spcPts val="0"/>
              </a:spcBef>
              <a:spcAft>
                <a:spcPts val="0"/>
              </a:spcAft>
              <a:buNone/>
            </a:pPr>
            <a:endParaRPr/>
          </a:p>
          <a:p>
            <a:pPr marL="0" lvl="0" indent="0" algn="l" rtl="0">
              <a:spcBef>
                <a:spcPts val="0"/>
              </a:spcBef>
              <a:spcAft>
                <a:spcPts val="0"/>
              </a:spcAft>
              <a:buNone/>
            </a:pPr>
            <a:r>
              <a:rPr lang="en-US"/>
              <a:t>election day, step outside when needed for parking issues. </a:t>
            </a:r>
            <a:endParaRPr/>
          </a:p>
        </p:txBody>
      </p:sp>
      <p:sp>
        <p:nvSpPr>
          <p:cNvPr id="69" name="Google Shape;69;g283de58df2_0_1: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99e979716_0_130: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You can design the learning environment in advance that the student finds a higher chance to do a task independently. Simply, put things in a way that a student is likely to take it </a:t>
            </a:r>
            <a:endParaRPr/>
          </a:p>
          <a:p>
            <a:pPr marL="0" lvl="0" indent="0" algn="l" rtl="0">
              <a:spcBef>
                <a:spcPts val="0"/>
              </a:spcBef>
              <a:spcAft>
                <a:spcPts val="0"/>
              </a:spcAft>
              <a:buNone/>
            </a:pPr>
            <a:endParaRPr/>
          </a:p>
          <a:p>
            <a:pPr marL="0" lvl="0" indent="0" algn="l" rtl="0">
              <a:spcBef>
                <a:spcPts val="0"/>
              </a:spcBef>
              <a:spcAft>
                <a:spcPts val="0"/>
              </a:spcAft>
              <a:buNone/>
            </a:pPr>
            <a:r>
              <a:rPr lang="en-US"/>
              <a:t>Consider the access method for the student; seat near by the board, or away from the door</a:t>
            </a:r>
            <a:endParaRPr/>
          </a:p>
          <a:p>
            <a:pPr marL="0" lvl="0" indent="0" algn="l" rtl="0">
              <a:spcBef>
                <a:spcPts val="0"/>
              </a:spcBef>
              <a:spcAft>
                <a:spcPts val="0"/>
              </a:spcAft>
              <a:buNone/>
            </a:pPr>
            <a:r>
              <a:rPr lang="en-US"/>
              <a:t>Left or right handed; put the pencil and paper near by the writing hand, with an easier or so the student can make corrections.</a:t>
            </a:r>
            <a:endParaRPr/>
          </a:p>
          <a:p>
            <a:pPr marL="0" lvl="0" indent="0" algn="l" rtl="0">
              <a:spcBef>
                <a:spcPts val="0"/>
              </a:spcBef>
              <a:spcAft>
                <a:spcPts val="0"/>
              </a:spcAft>
              <a:buNone/>
            </a:pPr>
            <a:endParaRPr/>
          </a:p>
          <a:p>
            <a:pPr marL="0" lvl="0" indent="0" algn="l" rtl="0">
              <a:spcBef>
                <a:spcPts val="0"/>
              </a:spcBef>
              <a:spcAft>
                <a:spcPts val="0"/>
              </a:spcAft>
              <a:buNone/>
            </a:pPr>
            <a:r>
              <a:rPr lang="en-US"/>
              <a:t>Throwing items; This is a preventative intervention for students with behavior difficulties,if the stude. often experiences melt down, do not put any sharp objects next to him. </a:t>
            </a:r>
            <a:endParaRPr/>
          </a:p>
        </p:txBody>
      </p:sp>
      <p:sp>
        <p:nvSpPr>
          <p:cNvPr id="135" name="Google Shape;135;g299e979716_0_13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99e979716_0_94: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g299e979716_0_94: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8431a4f60_0_0: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Taping on the shoulder to indicate a correct lining-up for lunch. </a:t>
            </a:r>
            <a:endParaRPr/>
          </a:p>
        </p:txBody>
      </p:sp>
      <p:sp>
        <p:nvSpPr>
          <p:cNvPr id="151" name="Google Shape;151;g28431a4f60_0_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99e979716_0_142: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When using gesture prompt, you can use laser pointers, pencil pointers, or your finger; whichever is more appropriate and cost-effective for the given task.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8" name="Google Shape;158;g299e979716_0_142: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99e979716_0_102: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200">
                <a:solidFill>
                  <a:schemeClr val="dk1"/>
                </a:solidFill>
              </a:rPr>
              <a:t>Verbal prompting is the providing of a verbal instruction, cue, or model, or overemphasizing the correct word in an array of choices.</a:t>
            </a:r>
            <a:endParaRPr sz="1200">
              <a:solidFill>
                <a:schemeClr val="dk1"/>
              </a:solidFill>
            </a:endParaRPr>
          </a:p>
          <a:p>
            <a:pPr marL="0" lvl="0" indent="0" algn="l" rtl="0">
              <a:spcBef>
                <a:spcPts val="0"/>
              </a:spcBef>
              <a:spcAft>
                <a:spcPts val="0"/>
              </a:spcAft>
              <a:buNone/>
            </a:pPr>
            <a:r>
              <a:rPr lang="en-US" sz="1200">
                <a:solidFill>
                  <a:schemeClr val="dk1"/>
                </a:solidFill>
              </a:rPr>
              <a:t>There are two types of verbal prompts: 1-is a direct statement of what to do or say. For example, “come here.” “put it in the trash.” </a:t>
            </a:r>
            <a:r>
              <a:rPr lang="en-US" sz="1200" b="1">
                <a:solidFill>
                  <a:schemeClr val="dk1"/>
                </a:solidFill>
              </a:rPr>
              <a:t>Use of this level of prompt requires that the student understand the direction; not good for students with receptive language weaknesses or students with hearing deficits </a:t>
            </a:r>
            <a:r>
              <a:rPr lang="en-US" sz="1200">
                <a:solidFill>
                  <a:schemeClr val="dk1"/>
                </a:solidFill>
              </a:rPr>
              <a:t> 2-is an indirect statement that tells the student something about what is expected, but no exactly. For example, “What next?” “Where does it go?”</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US" sz="1200" b="1">
                <a:solidFill>
                  <a:schemeClr val="dk1"/>
                </a:solidFill>
              </a:rPr>
              <a:t>often most difficult to fade </a:t>
            </a:r>
            <a:endParaRPr sz="1200" b="1">
              <a:solidFill>
                <a:schemeClr val="dk1"/>
              </a:solidFill>
            </a:endParaRPr>
          </a:p>
        </p:txBody>
      </p:sp>
      <p:sp>
        <p:nvSpPr>
          <p:cNvPr id="167" name="Google Shape;167;g299e979716_0_102: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84231e489_0_8: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a:solidFill>
                  <a:schemeClr val="dk1"/>
                </a:solidFill>
              </a:rPr>
              <a:t>Student refers to icons/symbols, pictures or visual schedules to complete desired task. </a:t>
            </a:r>
            <a:endParaRPr sz="1100">
              <a:solidFill>
                <a:schemeClr val="dk1"/>
              </a:solidFill>
            </a:endParaRPr>
          </a:p>
          <a:p>
            <a:pPr marL="0" lvl="0" indent="0" algn="l" rtl="0">
              <a:spcBef>
                <a:spcPts val="0"/>
              </a:spcBef>
              <a:spcAft>
                <a:spcPts val="0"/>
              </a:spcAft>
              <a:buNone/>
            </a:pPr>
            <a:r>
              <a:rPr lang="en-US" sz="1100">
                <a:solidFill>
                  <a:schemeClr val="dk1"/>
                </a:solidFill>
              </a:rPr>
              <a:t>ABA research describes Students with Autism Spectrum Disorder as </a:t>
            </a:r>
            <a:r>
              <a:rPr lang="en-US" sz="1100" b="1">
                <a:solidFill>
                  <a:schemeClr val="dk1"/>
                </a:solidFill>
              </a:rPr>
              <a:t>visual thinkers, which means more success on info that is presented visually rather than verbally. </a:t>
            </a: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r>
              <a:rPr lang="en-US" sz="1100" b="1">
                <a:solidFill>
                  <a:schemeClr val="dk1"/>
                </a:solidFill>
              </a:rPr>
              <a:t>Visual prompts often reduce anxiety and confusion. Unlike the verbal prompts, it does not require intense language skills, just like traffic signs that bilingual people can also understand. </a:t>
            </a:r>
            <a:endParaRPr sz="1100" b="1">
              <a:solidFill>
                <a:schemeClr val="dk1"/>
              </a:solidFill>
            </a:endParaRPr>
          </a:p>
        </p:txBody>
      </p:sp>
      <p:sp>
        <p:nvSpPr>
          <p:cNvPr id="177" name="Google Shape;177;g284231e489_0_8: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8431a4f60_0_9: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solidFill>
                  <a:schemeClr val="dk1"/>
                </a:solidFill>
              </a:rPr>
              <a:t>Showing the student what you want him/her to </a:t>
            </a:r>
            <a:r>
              <a:rPr lang="en-US" sz="1200" b="1">
                <a:solidFill>
                  <a:schemeClr val="dk1"/>
                </a:solidFill>
              </a:rPr>
              <a:t>do without physically touching</a:t>
            </a:r>
            <a:r>
              <a:rPr lang="en-US" sz="1200">
                <a:solidFill>
                  <a:schemeClr val="dk1"/>
                </a:solidFill>
              </a:rPr>
              <a:t>. This type of prompt requires that the student have </a:t>
            </a:r>
            <a:r>
              <a:rPr lang="en-US" sz="1200" b="1">
                <a:solidFill>
                  <a:schemeClr val="dk1"/>
                </a:solidFill>
              </a:rPr>
              <a:t>good imitation skills</a:t>
            </a:r>
            <a:r>
              <a:rPr lang="en-US" sz="1200">
                <a:solidFill>
                  <a:schemeClr val="dk1"/>
                </a:solidFill>
              </a:rPr>
              <a:t>, typically not used so often for students with autism.</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lnSpc>
                <a:spcPct val="115000"/>
              </a:lnSpc>
              <a:spcBef>
                <a:spcPts val="400"/>
              </a:spcBef>
              <a:spcAft>
                <a:spcPts val="0"/>
              </a:spcAft>
              <a:buNone/>
            </a:pPr>
            <a:r>
              <a:rPr lang="en-US" sz="1200">
                <a:solidFill>
                  <a:schemeClr val="dk1"/>
                </a:solidFill>
              </a:rPr>
              <a:t>Modeling is when you demonstrate a behavior or completion of a task for the learner. For example: </a:t>
            </a:r>
            <a:endParaRPr sz="12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when teaching money skills,  you show one quarter at a time, say, “25, 50, 75, $1.00.”</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p:txBody>
      </p:sp>
      <p:sp>
        <p:nvSpPr>
          <p:cNvPr id="187" name="Google Shape;187;g28431a4f60_0_9: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8431a4f60_0_27: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a:solidFill>
                  <a:schemeClr val="dk1"/>
                </a:solidFill>
              </a:rPr>
              <a:t>The teacher provides some assistance to guide the learner through</a:t>
            </a:r>
            <a:r>
              <a:rPr lang="en-US" sz="1100" b="1">
                <a:solidFill>
                  <a:schemeClr val="dk1"/>
                </a:solidFill>
              </a:rPr>
              <a:t> a part of the requested activity</a:t>
            </a:r>
            <a:r>
              <a:rPr lang="en-US" sz="1100">
                <a:solidFill>
                  <a:schemeClr val="dk1"/>
                </a:solidFill>
              </a:rPr>
              <a:t>.</a:t>
            </a:r>
            <a:endParaRPr sz="1100">
              <a:solidFill>
                <a:schemeClr val="dk1"/>
              </a:solidFill>
            </a:endParaRPr>
          </a:p>
          <a:p>
            <a:pPr marL="0" lvl="0" indent="0" algn="l" rtl="0">
              <a:spcBef>
                <a:spcPts val="0"/>
              </a:spcBef>
              <a:spcAft>
                <a:spcPts val="0"/>
              </a:spcAft>
              <a:buNone/>
            </a:pPr>
            <a:endParaRPr/>
          </a:p>
        </p:txBody>
      </p:sp>
      <p:sp>
        <p:nvSpPr>
          <p:cNvPr id="196" name="Google Shape;196;g28431a4f60_0_27: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9a2d4a9f9_1_1: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a:solidFill>
                  <a:schemeClr val="dk1"/>
                </a:solidFill>
              </a:rPr>
              <a:t>The teacher provides some assistance to guide the learner through part of the requested activity.</a:t>
            </a:r>
            <a:endParaRPr sz="1100">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US"/>
              <a:t>The video below demonstrates a task analysis for using a vending machine. The instructor is using least to most prompt order to teach this skill. From top to the bottom, she goes by a verbal, model, and physical prompt.</a:t>
            </a:r>
            <a:endParaRPr/>
          </a:p>
          <a:p>
            <a:pPr marL="0" lvl="0" indent="0" algn="l" rtl="0">
              <a:spcBef>
                <a:spcPts val="0"/>
              </a:spcBef>
              <a:spcAft>
                <a:spcPts val="0"/>
              </a:spcAft>
              <a:buNone/>
            </a:pPr>
            <a:endParaRPr/>
          </a:p>
          <a:p>
            <a:pPr marL="0" lvl="0" indent="0" algn="l" rtl="0">
              <a:spcBef>
                <a:spcPts val="0"/>
              </a:spcBef>
              <a:spcAft>
                <a:spcPts val="0"/>
              </a:spcAft>
              <a:buNone/>
            </a:pPr>
            <a:r>
              <a:rPr lang="en-US"/>
              <a:t>Here is another one where the student is supposed to use a phone to call her mother. </a:t>
            </a:r>
            <a:r>
              <a:rPr lang="en-US">
                <a:solidFill>
                  <a:schemeClr val="dk1"/>
                </a:solidFill>
              </a:rPr>
              <a:t>From top to the bottom, she goes by a verbal, model, and physical prompt.</a:t>
            </a:r>
            <a:endParaRPr/>
          </a:p>
        </p:txBody>
      </p:sp>
      <p:sp>
        <p:nvSpPr>
          <p:cNvPr id="204" name="Google Shape;204;g29a2d4a9f9_1_1: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9a2d4a9f9_1_15: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a:solidFill>
                  <a:schemeClr val="dk1"/>
                </a:solidFill>
              </a:rPr>
              <a:t>This one refers to providing hand-under-hand guidance to help the student complete the desired task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US" sz="1100">
                <a:solidFill>
                  <a:schemeClr val="dk1"/>
                </a:solidFill>
              </a:rPr>
              <a:t>Example 1: clap your hands appropriately</a:t>
            </a:r>
            <a:endParaRPr sz="1100">
              <a:solidFill>
                <a:schemeClr val="dk1"/>
              </a:solidFill>
            </a:endParaRPr>
          </a:p>
          <a:p>
            <a:pPr marL="0" lvl="0" indent="0" algn="l" rtl="0">
              <a:spcBef>
                <a:spcPts val="0"/>
              </a:spcBef>
              <a:spcAft>
                <a:spcPts val="0"/>
              </a:spcAft>
              <a:buNone/>
            </a:pPr>
            <a:r>
              <a:rPr lang="en-US" sz="1100">
                <a:solidFill>
                  <a:schemeClr val="dk1"/>
                </a:solidFill>
              </a:rPr>
              <a:t>Eaxample 2: eating cereal at breakfast. </a:t>
            </a:r>
            <a:endParaRPr sz="1100">
              <a:solidFill>
                <a:schemeClr val="dk1"/>
              </a:solidFill>
            </a:endParaRPr>
          </a:p>
        </p:txBody>
      </p:sp>
      <p:sp>
        <p:nvSpPr>
          <p:cNvPr id="211" name="Google Shape;211;g29a2d4a9f9_1_15: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83de58df2_0_17: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solidFill>
                  <a:schemeClr val="dk1"/>
                </a:solidFill>
              </a:rPr>
              <a:t>The topic that I chose for today’s PD is actually more relevant to the folks working in the IBC program, because it is about prompting strategies in ABA psy. , and it is often by a beh. specialist who gives such a PD. My area of ex. is RD (Dylexia) and MD (Dyslexia) …..but LD and BSBC are similar to each other in the sense they both try to look for ways to make students more independent and more successful, and a part of my dissertation is about measuring the effectiveness of evi. based- strategies, and prompting is a strategy that I will focus on.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a:solidFill>
                  <a:schemeClr val="dk1"/>
                </a:solidFill>
              </a:rPr>
              <a:t>Many of these prompting strategies will be familiar to you and you might be surprised that much of that is not new!</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
        <p:nvSpPr>
          <p:cNvPr id="76" name="Google Shape;76;g283de58df2_0_17: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99fe90525_0_16: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a:solidFill>
                  <a:schemeClr val="dk1"/>
                </a:solidFill>
              </a:rPr>
              <a:t>There are three cards on the table, and give me the card with the dog. </a:t>
            </a:r>
            <a:endParaRPr sz="1100">
              <a:solidFill>
                <a:schemeClr val="dk1"/>
              </a:solidFill>
            </a:endParaRPr>
          </a:p>
          <a:p>
            <a:pPr marL="0" lvl="0" indent="0" algn="l" rtl="0">
              <a:spcBef>
                <a:spcPts val="0"/>
              </a:spcBef>
              <a:spcAft>
                <a:spcPts val="0"/>
              </a:spcAft>
              <a:buNone/>
            </a:pPr>
            <a:endParaRPr sz="1100">
              <a:solidFill>
                <a:schemeClr val="dk1"/>
              </a:solidFill>
            </a:endParaRPr>
          </a:p>
        </p:txBody>
      </p:sp>
      <p:sp>
        <p:nvSpPr>
          <p:cNvPr id="219" name="Google Shape;219;g299fe90525_0_16: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8477b48ff_2_1: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a:solidFill>
                  <a:schemeClr val="dk1"/>
                </a:solidFill>
              </a:rPr>
              <a:t>Ask the audience a question. Then watch as the chart updates automatically with their responses.</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US" sz="1100">
                <a:solidFill>
                  <a:schemeClr val="dk1"/>
                </a:solidFill>
              </a:rPr>
              <a:t>Today is the election day...Yay… do not forget to vote today. </a:t>
            </a:r>
            <a:endParaRPr sz="1100">
              <a:solidFill>
                <a:schemeClr val="dk1"/>
              </a:solidFill>
            </a:endParaRPr>
          </a:p>
        </p:txBody>
      </p:sp>
      <p:sp>
        <p:nvSpPr>
          <p:cNvPr id="227" name="Google Shape;227;g28477b48ff_2_1: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84413ef28_0_29: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a:solidFill>
                  <a:schemeClr val="dk1"/>
                </a:solidFill>
              </a:rPr>
              <a:t>This one refers to providing hand-under-hand guidance to help the student complete the desired task </a:t>
            </a:r>
            <a:endParaRPr/>
          </a:p>
        </p:txBody>
      </p:sp>
      <p:sp>
        <p:nvSpPr>
          <p:cNvPr id="237" name="Google Shape;237;g284413ef28_0_29: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84413ef28_0_3: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b="1">
              <a:solidFill>
                <a:schemeClr val="dk1"/>
              </a:solidFill>
            </a:endParaRPr>
          </a:p>
        </p:txBody>
      </p:sp>
      <p:sp>
        <p:nvSpPr>
          <p:cNvPr id="244" name="Google Shape;244;g284413ef28_0_3: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843f29d5a_0_9: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b="1">
              <a:solidFill>
                <a:schemeClr val="dk1"/>
              </a:solidFill>
            </a:endParaRPr>
          </a:p>
        </p:txBody>
      </p:sp>
      <p:sp>
        <p:nvSpPr>
          <p:cNvPr id="253" name="Google Shape;253;g2843f29d5a_0_9: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843f29d5a_0_0: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a:solidFill>
                  <a:schemeClr val="dk1"/>
                </a:solidFill>
              </a:rPr>
              <a:t>Intentionally plan to FADE prompts/support • </a:t>
            </a:r>
            <a:endParaRPr sz="1100">
              <a:solidFill>
                <a:schemeClr val="dk1"/>
              </a:solidFill>
            </a:endParaRPr>
          </a:p>
          <a:p>
            <a:pPr marL="0" lvl="0" indent="0" algn="l" rtl="0">
              <a:spcBef>
                <a:spcPts val="0"/>
              </a:spcBef>
              <a:spcAft>
                <a:spcPts val="0"/>
              </a:spcAft>
              <a:buNone/>
            </a:pPr>
            <a:r>
              <a:rPr lang="en-US" sz="1100" b="1">
                <a:solidFill>
                  <a:schemeClr val="dk1"/>
                </a:solidFill>
              </a:rPr>
              <a:t>Facilitate independence by VARYING the amount of support, monitoring, and prompting based on need and independent level of student. • </a:t>
            </a:r>
            <a:endParaRPr sz="1100" b="1">
              <a:solidFill>
                <a:schemeClr val="dk1"/>
              </a:solidFill>
            </a:endParaRPr>
          </a:p>
          <a:p>
            <a:pPr marL="0" lvl="0" indent="0" algn="l" rtl="0">
              <a:spcBef>
                <a:spcPts val="0"/>
              </a:spcBef>
              <a:spcAft>
                <a:spcPts val="0"/>
              </a:spcAft>
              <a:buNone/>
            </a:pPr>
            <a:r>
              <a:rPr lang="en-US" sz="1100">
                <a:solidFill>
                  <a:schemeClr val="dk1"/>
                </a:solidFill>
              </a:rPr>
              <a:t>Plan, systematically with the teacher, on when and how to fade.  </a:t>
            </a:r>
            <a:endParaRPr sz="1100">
              <a:solidFill>
                <a:schemeClr val="dk1"/>
              </a:solidFill>
            </a:endParaRPr>
          </a:p>
          <a:p>
            <a:pPr marL="0" lvl="0" indent="0" algn="l" rtl="0">
              <a:spcBef>
                <a:spcPts val="0"/>
              </a:spcBef>
              <a:spcAft>
                <a:spcPts val="0"/>
              </a:spcAft>
              <a:buNone/>
            </a:pPr>
            <a:r>
              <a:rPr lang="en-US" sz="1100">
                <a:solidFill>
                  <a:schemeClr val="dk1"/>
                </a:solidFill>
              </a:rPr>
              <a:t>Replace your support with visuals. </a:t>
            </a:r>
            <a:endParaRPr sz="1100">
              <a:solidFill>
                <a:schemeClr val="dk1"/>
              </a:solidFill>
            </a:endParaRPr>
          </a:p>
          <a:p>
            <a:pPr marL="0" lvl="0" indent="0" algn="l" rtl="0">
              <a:spcBef>
                <a:spcPts val="0"/>
              </a:spcBef>
              <a:spcAft>
                <a:spcPts val="0"/>
              </a:spcAft>
              <a:buNone/>
            </a:pPr>
            <a:r>
              <a:rPr lang="en-US" sz="1100">
                <a:solidFill>
                  <a:schemeClr val="dk1"/>
                </a:solidFill>
              </a:rPr>
              <a:t>Teach natural, environmental cues. </a:t>
            </a:r>
            <a:endParaRPr sz="1100">
              <a:solidFill>
                <a:schemeClr val="dk1"/>
              </a:solidFill>
            </a:endParaRPr>
          </a:p>
          <a:p>
            <a:pPr marL="0" lvl="0" indent="0" algn="l" rtl="0">
              <a:spcBef>
                <a:spcPts val="0"/>
              </a:spcBef>
              <a:spcAft>
                <a:spcPts val="0"/>
              </a:spcAft>
              <a:buNone/>
            </a:pPr>
            <a:r>
              <a:rPr lang="en-US" sz="1100">
                <a:solidFill>
                  <a:schemeClr val="dk1"/>
                </a:solidFill>
              </a:rPr>
              <a:t> Aide then fade, considering the least to most prompting . </a:t>
            </a:r>
            <a:endParaRPr sz="1100">
              <a:solidFill>
                <a:schemeClr val="dk1"/>
              </a:solidFill>
            </a:endParaRPr>
          </a:p>
        </p:txBody>
      </p:sp>
      <p:sp>
        <p:nvSpPr>
          <p:cNvPr id="260" name="Google Shape;260;g2843f29d5a_0_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84413ef28_0_19: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a:solidFill>
                  <a:schemeClr val="dk1"/>
                </a:solidFill>
              </a:rPr>
              <a:t>To fade verbal prompts, use full sentence and then partial sentence </a:t>
            </a:r>
            <a:endParaRPr sz="1100" b="1">
              <a:solidFill>
                <a:schemeClr val="dk1"/>
              </a:solidFill>
            </a:endParaRPr>
          </a:p>
          <a:p>
            <a:pPr marL="0" lvl="0" indent="0" algn="l" rtl="0">
              <a:spcBef>
                <a:spcPts val="0"/>
              </a:spcBef>
              <a:spcAft>
                <a:spcPts val="0"/>
              </a:spcAft>
              <a:buNone/>
            </a:pPr>
            <a:r>
              <a:rPr lang="en-US" sz="1100" b="1">
                <a:solidFill>
                  <a:schemeClr val="dk1"/>
                </a:solidFill>
              </a:rPr>
              <a:t>To fade visual prompts, use less colors and symbols until they disappear and the student is fine. </a:t>
            </a:r>
            <a:endParaRPr sz="1100" b="1">
              <a:solidFill>
                <a:schemeClr val="dk1"/>
              </a:solidFill>
            </a:endParaRPr>
          </a:p>
          <a:p>
            <a:pPr marL="0" lvl="0" indent="0" algn="l" rtl="0">
              <a:spcBef>
                <a:spcPts val="0"/>
              </a:spcBef>
              <a:spcAft>
                <a:spcPts val="0"/>
              </a:spcAft>
              <a:buNone/>
            </a:pPr>
            <a:r>
              <a:rPr lang="en-US" sz="1100" b="1">
                <a:solidFill>
                  <a:schemeClr val="dk1"/>
                </a:solidFill>
              </a:rPr>
              <a:t>To fade physical prompts, use partial physical prompts and turn it into modeling or gesture prompts</a:t>
            </a: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r>
              <a:rPr lang="en-US" sz="1100" b="1">
                <a:solidFill>
                  <a:schemeClr val="dk1"/>
                </a:solidFill>
              </a:rPr>
              <a:t>You can also fade the prompts by manipulating the location. This is more applicable to psy. prompts. </a:t>
            </a:r>
            <a:endParaRPr sz="1100" b="1">
              <a:solidFill>
                <a:schemeClr val="dk1"/>
              </a:solidFill>
            </a:endParaRPr>
          </a:p>
          <a:p>
            <a:pPr marL="0" lvl="0" indent="0" algn="l" rtl="0">
              <a:spcBef>
                <a:spcPts val="0"/>
              </a:spcBef>
              <a:spcAft>
                <a:spcPts val="0"/>
              </a:spcAft>
              <a:buNone/>
            </a:pPr>
            <a:r>
              <a:rPr lang="en-US" sz="1100" b="1">
                <a:solidFill>
                  <a:schemeClr val="dk1"/>
                </a:solidFill>
              </a:rPr>
              <a:t>Start with hoh, then move to the wrist, elbow, shoulder,</a:t>
            </a: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r>
              <a:rPr lang="en-US" sz="1100" b="1">
                <a:solidFill>
                  <a:schemeClr val="dk1"/>
                </a:solidFill>
              </a:rPr>
              <a:t>Once completely aparted, stay 1 foot, 3 feet, 5 feet, away and just monitor with verbal prompts. </a:t>
            </a:r>
            <a:endParaRPr sz="1100" b="1">
              <a:solidFill>
                <a:schemeClr val="dk1"/>
              </a:solidFill>
            </a:endParaRPr>
          </a:p>
        </p:txBody>
      </p:sp>
      <p:sp>
        <p:nvSpPr>
          <p:cNvPr id="267" name="Google Shape;267;g284413ef28_0_19: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99e979716_0_20: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g299e979716_0_2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9a7b4d86c_1_9: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g29a7b4d86c_1_9: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99fe90525_0_32: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g299fe90525_0_32: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5: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99e979716_0_62: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r>
              <a:rPr lang="en-US" sz="1200">
                <a:solidFill>
                  <a:schemeClr val="dk1"/>
                </a:solidFill>
              </a:rPr>
              <a:t>Remember, especially if you are a one-to-one para, you spent the most time with the student, so you know the student more than everybody in the school. </a:t>
            </a:r>
            <a:endParaRPr sz="1200">
              <a:solidFill>
                <a:schemeClr val="dk1"/>
              </a:solidFill>
            </a:endParaRPr>
          </a:p>
          <a:p>
            <a:pPr marL="0" lvl="0" indent="0" algn="l" rtl="0">
              <a:lnSpc>
                <a:spcPct val="115000"/>
              </a:lnSpc>
              <a:spcBef>
                <a:spcPts val="400"/>
              </a:spcBef>
              <a:spcAft>
                <a:spcPts val="0"/>
              </a:spcAft>
              <a:buNone/>
            </a:pPr>
            <a:r>
              <a:rPr lang="en-US" sz="1200">
                <a:solidFill>
                  <a:schemeClr val="dk1"/>
                </a:solidFill>
              </a:rPr>
              <a:t>In olds days, schools were following a one-size fits all approach. Now individualized. Everyone has a unique way of learning. </a:t>
            </a:r>
            <a:endParaRPr sz="1200">
              <a:solidFill>
                <a:schemeClr val="dk1"/>
              </a:solidFill>
            </a:endParaRPr>
          </a:p>
          <a:p>
            <a:pPr marL="0" lvl="0" indent="0" algn="l" rtl="0">
              <a:spcBef>
                <a:spcPts val="0"/>
              </a:spcBef>
              <a:spcAft>
                <a:spcPts val="0"/>
              </a:spcAft>
              <a:buNone/>
            </a:pPr>
            <a:endParaRPr/>
          </a:p>
        </p:txBody>
      </p:sp>
      <p:sp>
        <p:nvSpPr>
          <p:cNvPr id="295" name="Google Shape;295;g299e979716_0_62: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99fe90525_0_26: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exceptional children</a:t>
            </a:r>
            <a:endParaRPr/>
          </a:p>
        </p:txBody>
      </p:sp>
      <p:sp>
        <p:nvSpPr>
          <p:cNvPr id="302" name="Google Shape;302;g299fe90525_0_26: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7: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7: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9a7ba0fcf_1_4: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looks for ways to increase their independence in school, which makes it a more welcoming place for them. </a:t>
            </a:r>
            <a:endParaRPr/>
          </a:p>
        </p:txBody>
      </p:sp>
      <p:sp>
        <p:nvSpPr>
          <p:cNvPr id="315" name="Google Shape;315;g29a7ba0fcf_1_4: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8477b48ff_2_20: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g28477b48ff_2_2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8477b48ff_2_32: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g28477b48ff_2_32: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0: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0:notes"/>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99cd232b9_0_0: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t>Def: teacher behaviors presented to increase the probability of correct</a:t>
            </a:r>
            <a:endParaRPr/>
          </a:p>
          <a:p>
            <a:pPr marL="0" lvl="0" indent="0" algn="l" rtl="0">
              <a:spcBef>
                <a:spcPts val="0"/>
              </a:spcBef>
              <a:spcAft>
                <a:spcPts val="0"/>
              </a:spcAft>
              <a:buNone/>
            </a:pPr>
            <a:r>
              <a:rPr lang="en-US"/>
              <a:t>responding (assistance provided by the teacher). </a:t>
            </a:r>
            <a:endParaRPr/>
          </a:p>
          <a:p>
            <a:pPr marL="0" lvl="0" indent="0" algn="l" rtl="0">
              <a:spcBef>
                <a:spcPts val="0"/>
              </a:spcBef>
              <a:spcAft>
                <a:spcPts val="0"/>
              </a:spcAft>
              <a:buNone/>
            </a:pPr>
            <a:r>
              <a:rPr lang="en-US"/>
              <a:t>AKA: cues, hints, scaffolds, checklist, hand-over-hand help.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1" name="Google Shape;91;g299cd232b9_0_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500">
                <a:solidFill>
                  <a:schemeClr val="dk1"/>
                </a:solidFill>
              </a:rPr>
              <a:t>Our goal as paraeducators is to help students with disabilities become as independent as possible throughout the school, home, and community.</a:t>
            </a:r>
            <a:endParaRPr sz="1500">
              <a:solidFill>
                <a:schemeClr val="dk1"/>
              </a:solidFill>
            </a:endParaRPr>
          </a:p>
          <a:p>
            <a:pPr marL="0" lvl="0" indent="0" algn="l" rtl="0">
              <a:spcBef>
                <a:spcPts val="0"/>
              </a:spcBef>
              <a:spcAft>
                <a:spcPts val="0"/>
              </a:spcAft>
              <a:buClr>
                <a:schemeClr val="dk1"/>
              </a:buClr>
              <a:buSzPts val="1100"/>
              <a:buFont typeface="Arial"/>
              <a:buNone/>
            </a:pPr>
            <a:r>
              <a:rPr lang="en-US" sz="2250">
                <a:solidFill>
                  <a:schemeClr val="dk1"/>
                </a:solidFill>
              </a:rPr>
              <a:t> </a:t>
            </a:r>
            <a:endParaRPr sz="2250">
              <a:solidFill>
                <a:schemeClr val="dk1"/>
              </a:solidFill>
            </a:endParaRPr>
          </a:p>
          <a:p>
            <a:pPr marL="0" lvl="0" indent="0" algn="l" rtl="0">
              <a:spcBef>
                <a:spcPts val="0"/>
              </a:spcBef>
              <a:spcAft>
                <a:spcPts val="0"/>
              </a:spcAft>
              <a:buNone/>
            </a:pPr>
            <a:endParaRPr sz="2250">
              <a:solidFill>
                <a:schemeClr val="dk1"/>
              </a:solidFill>
            </a:endParaRPr>
          </a:p>
        </p:txBody>
      </p:sp>
      <p:sp>
        <p:nvSpPr>
          <p:cNvPr id="99" name="Google Shape;99;p6: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99e979716_0_36: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We need to increase student independence by using prompts effectively. But Student independence means that students are free from influence or control of others. They can complete a task without undo assistance. They are able to use resources to meet their personal needs. </a:t>
            </a:r>
            <a:endParaRPr sz="12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They have techniques through which they can help themselves and ask for assistance when needed. </a:t>
            </a:r>
            <a:endParaRPr sz="12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Self-help or self-advocacy involves the student sharing their needs with others  (e.g. “please speak louder…I am hard of hearing). </a:t>
            </a:r>
            <a:endParaRPr sz="12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Students become independent when they can make appropriate choices and decision, and when they are able to say “I can do it myself!” All of these bulleted points show student independence.</a:t>
            </a:r>
            <a:endParaRPr sz="1200">
              <a:solidFill>
                <a:schemeClr val="dk1"/>
              </a:solidFill>
            </a:endParaRPr>
          </a:p>
          <a:p>
            <a:pPr marL="0" lvl="0" indent="0" algn="l" rtl="0">
              <a:spcBef>
                <a:spcPts val="0"/>
              </a:spcBef>
              <a:spcAft>
                <a:spcPts val="0"/>
              </a:spcAft>
              <a:buNone/>
            </a:pPr>
            <a:endParaRPr sz="2250">
              <a:solidFill>
                <a:schemeClr val="dk1"/>
              </a:solidFill>
            </a:endParaRPr>
          </a:p>
        </p:txBody>
      </p:sp>
      <p:sp>
        <p:nvSpPr>
          <p:cNvPr id="107" name="Google Shape;107;g299e979716_0_36: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99e979716_0_52: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Larkin states, students “need a supportive environment to function successfully in school—and later in the workplace. A supportive environment enables them to capitalize on their strengths and minimize or cope effectively with their weakness.” With this in mind, what are the benefits of building student independence? (Next slide)</a:t>
            </a:r>
            <a:endParaRPr sz="12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Reference: Larkin, M. J., (2001). Providing support for student independence through scaffolded instruction.</a:t>
            </a:r>
            <a:r>
              <a:rPr lang="en-US" sz="1200" i="1">
                <a:solidFill>
                  <a:schemeClr val="dk1"/>
                </a:solidFill>
              </a:rPr>
              <a:t> Teaching Exceptional Children, 34,</a:t>
            </a:r>
            <a:r>
              <a:rPr lang="en-US" sz="1200">
                <a:solidFill>
                  <a:schemeClr val="dk1"/>
                </a:solidFill>
              </a:rPr>
              <a:t> (1). p. 30.</a:t>
            </a:r>
            <a:endParaRPr sz="1200">
              <a:solidFill>
                <a:schemeClr val="dk1"/>
              </a:solidFill>
            </a:endParaRPr>
          </a:p>
          <a:p>
            <a:pPr marL="0" lvl="0" indent="0" algn="l" rtl="0">
              <a:spcBef>
                <a:spcPts val="0"/>
              </a:spcBef>
              <a:spcAft>
                <a:spcPts val="0"/>
              </a:spcAft>
              <a:buNone/>
            </a:pPr>
            <a:endParaRPr sz="2250">
              <a:solidFill>
                <a:schemeClr val="dk1"/>
              </a:solidFill>
            </a:endParaRPr>
          </a:p>
        </p:txBody>
      </p:sp>
      <p:sp>
        <p:nvSpPr>
          <p:cNvPr id="113" name="Google Shape;113;g299e979716_0_52: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99e979716_0_9: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Independence offers a way for the student to do for himself. It builds self-esteem. </a:t>
            </a:r>
            <a:endParaRPr sz="12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When a student is able to complete a task with minimal assistance, it motivates them to achieve even more. Success breeds success. Math and SC, </a:t>
            </a:r>
            <a:endParaRPr sz="12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US" sz="1200">
                <a:solidFill>
                  <a:schemeClr val="dk1"/>
                </a:solidFill>
              </a:rPr>
              <a:t>Accomplishing a small task motivates the student to go for an even bigger goal. Therefore, they have a reason or a purpose for being in school, working on a job, and giving it there best effort.</a:t>
            </a:r>
            <a:endParaRPr sz="1200">
              <a:solidFill>
                <a:schemeClr val="dk1"/>
              </a:solidFill>
            </a:endParaRPr>
          </a:p>
          <a:p>
            <a:pPr marL="0" lvl="0" indent="0" algn="l" rtl="0">
              <a:lnSpc>
                <a:spcPct val="115000"/>
              </a:lnSpc>
              <a:spcBef>
                <a:spcPts val="400"/>
              </a:spcBef>
              <a:spcAft>
                <a:spcPts val="0"/>
              </a:spcAft>
              <a:buNone/>
            </a:pPr>
            <a:r>
              <a:rPr lang="en-US" sz="1200">
                <a:solidFill>
                  <a:schemeClr val="dk1"/>
                </a:solidFill>
              </a:rPr>
              <a:t>A student that is able to complete tasks, to cooperate in a team, or to behave in an appropriate manner are more readily accepted by their peers and those within their environment. </a:t>
            </a:r>
            <a:endParaRPr sz="1200">
              <a:solidFill>
                <a:schemeClr val="dk1"/>
              </a:solidFill>
            </a:endParaRPr>
          </a:p>
          <a:p>
            <a:pPr marL="0" lvl="0" indent="0" algn="l" rtl="0">
              <a:lnSpc>
                <a:spcPct val="115000"/>
              </a:lnSpc>
              <a:spcBef>
                <a:spcPts val="400"/>
              </a:spcBef>
              <a:spcAft>
                <a:spcPts val="0"/>
              </a:spcAft>
              <a:buNone/>
            </a:pPr>
            <a:endParaRPr sz="1200">
              <a:solidFill>
                <a:schemeClr val="dk1"/>
              </a:solidFill>
            </a:endParaRPr>
          </a:p>
          <a:p>
            <a:pPr marL="0" lvl="0" indent="0" algn="l" rtl="0">
              <a:lnSpc>
                <a:spcPct val="115000"/>
              </a:lnSpc>
              <a:spcBef>
                <a:spcPts val="400"/>
              </a:spcBef>
              <a:spcAft>
                <a:spcPts val="0"/>
              </a:spcAft>
              <a:buNone/>
            </a:pPr>
            <a:r>
              <a:rPr lang="en-US" sz="1200">
                <a:solidFill>
                  <a:schemeClr val="dk1"/>
                </a:solidFill>
              </a:rPr>
              <a:t>Often students with disabilities are labeled as unable to complete a task, when the student could complete the task under the right direction and with explicit instruction. Whether the student’s need focuses on a social skills, an academic task, or a self-help skill, it is important that we help our students learn to work toward independence. </a:t>
            </a:r>
            <a:endParaRPr sz="1200">
              <a:solidFill>
                <a:schemeClr val="dk1"/>
              </a:solidFill>
            </a:endParaRPr>
          </a:p>
          <a:p>
            <a:pPr marL="0" lvl="0" indent="0" algn="l" rtl="0">
              <a:lnSpc>
                <a:spcPct val="115000"/>
              </a:lnSpc>
              <a:spcBef>
                <a:spcPts val="400"/>
              </a:spcBef>
              <a:spcAft>
                <a:spcPts val="0"/>
              </a:spcAft>
              <a:buNone/>
            </a:pPr>
            <a:r>
              <a:rPr lang="en-US" sz="1200">
                <a:solidFill>
                  <a:schemeClr val="dk1"/>
                </a:solidFill>
              </a:rPr>
              <a:t>Another benefit of independence is that the teacher has more time to focus on instruction. These are some of the reasons why the topic of student independence is so important to our students</a:t>
            </a:r>
            <a:endParaRPr sz="1200">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Let’s review some of the basic features of prompting. </a:t>
            </a:r>
            <a:endParaRPr/>
          </a:p>
        </p:txBody>
      </p:sp>
      <p:sp>
        <p:nvSpPr>
          <p:cNvPr id="119" name="Google Shape;119;g299e979716_0_9: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99e979716_0_83: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rPr>
              <a:t>There are several different types of prompts and they vary in their level of intrusiveness b/o the prompt hierarchy (pg. 2). </a:t>
            </a:r>
            <a:endParaRPr sz="1200">
              <a:solidFill>
                <a:schemeClr val="dk1"/>
              </a:solidFill>
            </a:endParaRPr>
          </a:p>
          <a:p>
            <a:pPr marL="0" lvl="0" indent="0" algn="l" rtl="0">
              <a:spcBef>
                <a:spcPts val="0"/>
              </a:spcBef>
              <a:spcAft>
                <a:spcPts val="0"/>
              </a:spcAft>
              <a:buClr>
                <a:schemeClr val="dk1"/>
              </a:buClr>
              <a:buSzPts val="1100"/>
              <a:buFont typeface="Arial"/>
              <a:buNone/>
            </a:pPr>
            <a:r>
              <a:rPr lang="en-US" sz="1200">
                <a:solidFill>
                  <a:schemeClr val="dk1"/>
                </a:solidFill>
              </a:rPr>
              <a:t>Here is a hierarchy of prompts. Notice the direction of prompts from least to most intrusive and vice versa. So for the system of least prompts you would choose a prompt hierarchy starting with the least intrusive and moving toward more intrusive. Typically 3 to 4 prompts are in a hierarchy so an example of a system of least prompts hierarchy after the presentation of the natural cue</a:t>
            </a:r>
            <a:endParaRPr sz="1200">
              <a:solidFill>
                <a:schemeClr val="dk1"/>
              </a:solidFill>
            </a:endParaRPr>
          </a:p>
          <a:p>
            <a:pPr marL="0" lvl="0" indent="0" algn="l" rtl="0">
              <a:spcBef>
                <a:spcPts val="0"/>
              </a:spcBef>
              <a:spcAft>
                <a:spcPts val="0"/>
              </a:spcAft>
              <a:buNone/>
            </a:pPr>
            <a:r>
              <a:rPr lang="en-US" sz="1200">
                <a:solidFill>
                  <a:schemeClr val="dk1"/>
                </a:solidFill>
              </a:rPr>
              <a:t>might be a verbal prompt, model prompt, and physical prompt. Prompt hierarchies are very individualized so a hierarchy that works for one student may not work for another.</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US" sz="1200">
                <a:solidFill>
                  <a:schemeClr val="dk1"/>
                </a:solidFill>
              </a:rPr>
              <a:t>Hierarchy of prompts- a group of prompts arranged in some order of amounts of assistance. In this pyramid, the prompts are ordered from those that provide the least amount of assistance to those that provide the most amount of assistance. When using prompts, give only ONE at a time, according to the hierarchy.</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US" sz="1200">
                <a:solidFill>
                  <a:schemeClr val="dk1"/>
                </a:solidFill>
              </a:rPr>
              <a:t>The prompt selected should be based upon what the student </a:t>
            </a:r>
            <a:r>
              <a:rPr lang="en-US" sz="1200" b="1">
                <a:solidFill>
                  <a:schemeClr val="dk1"/>
                </a:solidFill>
              </a:rPr>
              <a:t>requires to be successful</a:t>
            </a:r>
            <a:r>
              <a:rPr lang="en-US" sz="1200">
                <a:solidFill>
                  <a:schemeClr val="dk1"/>
                </a:solidFill>
              </a:rPr>
              <a:t>, while being the least intrusive as possible. When teaching </a:t>
            </a:r>
            <a:r>
              <a:rPr lang="en-US" sz="1200" b="1">
                <a:solidFill>
                  <a:schemeClr val="dk1"/>
                </a:solidFill>
              </a:rPr>
              <a:t>new skills</a:t>
            </a:r>
            <a:r>
              <a:rPr lang="en-US" sz="1200">
                <a:solidFill>
                  <a:schemeClr val="dk1"/>
                </a:solidFill>
              </a:rPr>
              <a:t>, most-to-least prompting is most beneficial. </a:t>
            </a:r>
            <a:endParaRPr sz="1200">
              <a:solidFill>
                <a:schemeClr val="dk1"/>
              </a:solidFill>
            </a:endParaRPr>
          </a:p>
          <a:p>
            <a:pPr marL="0" lvl="0" indent="0" algn="l" rtl="0">
              <a:spcBef>
                <a:spcPts val="0"/>
              </a:spcBef>
              <a:spcAft>
                <a:spcPts val="0"/>
              </a:spcAft>
              <a:buNone/>
            </a:pPr>
            <a:r>
              <a:rPr lang="en-US" sz="1200">
                <a:solidFill>
                  <a:schemeClr val="dk1"/>
                </a:solidFill>
              </a:rPr>
              <a:t>Most-to-least prompting begins with the most intrusive level of prompt required for student success. When reviewing </a:t>
            </a:r>
            <a:r>
              <a:rPr lang="en-US" sz="1200" b="1">
                <a:solidFill>
                  <a:schemeClr val="dk1"/>
                </a:solidFill>
              </a:rPr>
              <a:t>mastered (learned) </a:t>
            </a:r>
            <a:r>
              <a:rPr lang="en-US" sz="1200">
                <a:solidFill>
                  <a:schemeClr val="dk1"/>
                </a:solidFill>
              </a:rPr>
              <a:t>skills, least-to-most prompting can be used. </a:t>
            </a:r>
            <a:r>
              <a:rPr lang="en-US" sz="1200" b="1">
                <a:solidFill>
                  <a:schemeClr val="dk1"/>
                </a:solidFill>
              </a:rPr>
              <a:t>Least-to-most prompting </a:t>
            </a:r>
            <a:r>
              <a:rPr lang="en-US" sz="1200">
                <a:solidFill>
                  <a:schemeClr val="dk1"/>
                </a:solidFill>
              </a:rPr>
              <a:t>is where minimal assistance is initially provided and increased if necessary for the student to respond correctly.</a:t>
            </a:r>
            <a:endParaRPr/>
          </a:p>
        </p:txBody>
      </p:sp>
      <p:sp>
        <p:nvSpPr>
          <p:cNvPr id="126" name="Google Shape;126;g299e979716_0_83: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39"/>
        <p:cNvGrpSpPr/>
        <p:nvPr/>
      </p:nvGrpSpPr>
      <p:grpSpPr>
        <a:xfrm>
          <a:off x="0" y="0"/>
          <a:ext cx="0" cy="0"/>
          <a:chOff x="0" y="0"/>
          <a:chExt cx="0" cy="0"/>
        </a:xfrm>
      </p:grpSpPr>
      <p:sp>
        <p:nvSpPr>
          <p:cNvPr id="40" name="Google Shape;40;p2"/>
          <p:cNvSpPr txBox="1">
            <a:spLocks noGrp="1"/>
          </p:cNvSpPr>
          <p:nvPr>
            <p:ph type="ftr" idx="11"/>
          </p:nvPr>
        </p:nvSpPr>
        <p:spPr>
          <a:xfrm>
            <a:off x="3108960" y="6377940"/>
            <a:ext cx="2926080" cy="3429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2"/>
          <p:cNvSpPr txBox="1">
            <a:spLocks noGrp="1"/>
          </p:cNvSpPr>
          <p:nvPr>
            <p:ph type="dt" idx="10"/>
          </p:nvPr>
        </p:nvSpPr>
        <p:spPr>
          <a:xfrm>
            <a:off x="457200" y="6377940"/>
            <a:ext cx="2103120" cy="342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2"/>
          <p:cNvSpPr txBox="1">
            <a:spLocks noGrp="1"/>
          </p:cNvSpPr>
          <p:nvPr>
            <p:ph type="sldNum" idx="12"/>
          </p:nvPr>
        </p:nvSpPr>
        <p:spPr>
          <a:xfrm>
            <a:off x="6583680" y="6377940"/>
            <a:ext cx="210312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3"/>
        <p:cNvGrpSpPr/>
        <p:nvPr/>
      </p:nvGrpSpPr>
      <p:grpSpPr>
        <a:xfrm>
          <a:off x="0" y="0"/>
          <a:ext cx="0" cy="0"/>
          <a:chOff x="0" y="0"/>
          <a:chExt cx="0" cy="0"/>
        </a:xfrm>
      </p:grpSpPr>
      <p:sp>
        <p:nvSpPr>
          <p:cNvPr id="44" name="Google Shape;44;p3"/>
          <p:cNvSpPr txBox="1">
            <a:spLocks noGrp="1"/>
          </p:cNvSpPr>
          <p:nvPr>
            <p:ph type="title"/>
          </p:nvPr>
        </p:nvSpPr>
        <p:spPr>
          <a:xfrm>
            <a:off x="459740" y="652779"/>
            <a:ext cx="3596004" cy="635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000" b="0" i="0" u="none" strike="noStrike" cap="none">
                <a:solidFill>
                  <a:srgbClr val="414355"/>
                </a:solidFill>
                <a:latin typeface="Trebuchet MS"/>
                <a:ea typeface="Trebuchet MS"/>
                <a:cs typeface="Trebuchet MS"/>
                <a:sym typeface="Trebuchet MS"/>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5" name="Google Shape;45;p3"/>
          <p:cNvSpPr txBox="1">
            <a:spLocks noGrp="1"/>
          </p:cNvSpPr>
          <p:nvPr>
            <p:ph type="body" idx="1"/>
          </p:nvPr>
        </p:nvSpPr>
        <p:spPr>
          <a:xfrm>
            <a:off x="603250" y="2252979"/>
            <a:ext cx="7937499" cy="361442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2800" b="0" i="0" u="none" strike="noStrike" cap="none">
                <a:solidFill>
                  <a:schemeClr val="dk1"/>
                </a:solidFill>
                <a:latin typeface="Georgia"/>
                <a:ea typeface="Georgia"/>
                <a:cs typeface="Georgia"/>
                <a:sym typeface="Georgia"/>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46" name="Google Shape;46;p3"/>
          <p:cNvSpPr txBox="1">
            <a:spLocks noGrp="1"/>
          </p:cNvSpPr>
          <p:nvPr>
            <p:ph type="ftr" idx="11"/>
          </p:nvPr>
        </p:nvSpPr>
        <p:spPr>
          <a:xfrm>
            <a:off x="3108960" y="6377940"/>
            <a:ext cx="2926080" cy="3429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7" name="Google Shape;47;p3"/>
          <p:cNvSpPr txBox="1">
            <a:spLocks noGrp="1"/>
          </p:cNvSpPr>
          <p:nvPr>
            <p:ph type="dt" idx="10"/>
          </p:nvPr>
        </p:nvSpPr>
        <p:spPr>
          <a:xfrm>
            <a:off x="457200" y="6377940"/>
            <a:ext cx="2103120" cy="342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8" name="Google Shape;48;p3"/>
          <p:cNvSpPr txBox="1">
            <a:spLocks noGrp="1"/>
          </p:cNvSpPr>
          <p:nvPr>
            <p:ph type="sldNum" idx="12"/>
          </p:nvPr>
        </p:nvSpPr>
        <p:spPr>
          <a:xfrm>
            <a:off x="6583680" y="6377940"/>
            <a:ext cx="210312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9"/>
        <p:cNvGrpSpPr/>
        <p:nvPr/>
      </p:nvGrpSpPr>
      <p:grpSpPr>
        <a:xfrm>
          <a:off x="0" y="0"/>
          <a:ext cx="0" cy="0"/>
          <a:chOff x="0" y="0"/>
          <a:chExt cx="0" cy="0"/>
        </a:xfrm>
      </p:grpSpPr>
      <p:sp>
        <p:nvSpPr>
          <p:cNvPr id="50" name="Google Shape;50;p4"/>
          <p:cNvSpPr txBox="1">
            <a:spLocks noGrp="1"/>
          </p:cNvSpPr>
          <p:nvPr>
            <p:ph type="title"/>
          </p:nvPr>
        </p:nvSpPr>
        <p:spPr>
          <a:xfrm>
            <a:off x="459740" y="652779"/>
            <a:ext cx="3596004" cy="635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000" b="0" i="0" u="none" strike="noStrike" cap="none">
                <a:solidFill>
                  <a:srgbClr val="414355"/>
                </a:solidFill>
                <a:latin typeface="Trebuchet MS"/>
                <a:ea typeface="Trebuchet MS"/>
                <a:cs typeface="Trebuchet MS"/>
                <a:sym typeface="Trebuchet MS"/>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1" name="Google Shape;51;p4"/>
          <p:cNvSpPr txBox="1">
            <a:spLocks noGrp="1"/>
          </p:cNvSpPr>
          <p:nvPr>
            <p:ph type="ftr" idx="11"/>
          </p:nvPr>
        </p:nvSpPr>
        <p:spPr>
          <a:xfrm>
            <a:off x="3108960" y="6377940"/>
            <a:ext cx="2926080" cy="3429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4"/>
          <p:cNvSpPr txBox="1">
            <a:spLocks noGrp="1"/>
          </p:cNvSpPr>
          <p:nvPr>
            <p:ph type="dt" idx="10"/>
          </p:nvPr>
        </p:nvSpPr>
        <p:spPr>
          <a:xfrm>
            <a:off x="457200" y="6377940"/>
            <a:ext cx="2103120" cy="342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4"/>
          <p:cNvSpPr txBox="1">
            <a:spLocks noGrp="1"/>
          </p:cNvSpPr>
          <p:nvPr>
            <p:ph type="sldNum" idx="12"/>
          </p:nvPr>
        </p:nvSpPr>
        <p:spPr>
          <a:xfrm>
            <a:off x="6583680" y="6377940"/>
            <a:ext cx="210312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4"/>
        <p:cNvGrpSpPr/>
        <p:nvPr/>
      </p:nvGrpSpPr>
      <p:grpSpPr>
        <a:xfrm>
          <a:off x="0" y="0"/>
          <a:ext cx="0" cy="0"/>
          <a:chOff x="0" y="0"/>
          <a:chExt cx="0" cy="0"/>
        </a:xfrm>
      </p:grpSpPr>
      <p:sp>
        <p:nvSpPr>
          <p:cNvPr id="55" name="Google Shape;55;p5"/>
          <p:cNvSpPr txBox="1">
            <a:spLocks noGrp="1"/>
          </p:cNvSpPr>
          <p:nvPr>
            <p:ph type="ctrTitle"/>
          </p:nvPr>
        </p:nvSpPr>
        <p:spPr>
          <a:xfrm>
            <a:off x="645159" y="2252979"/>
            <a:ext cx="7853680" cy="452119"/>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000" b="0" i="0" u="none" strike="noStrike" cap="none">
                <a:solidFill>
                  <a:schemeClr val="dk1"/>
                </a:solidFill>
                <a:latin typeface="Trebuchet MS"/>
                <a:ea typeface="Trebuchet MS"/>
                <a:cs typeface="Trebuchet MS"/>
                <a:sym typeface="Trebuchet MS"/>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6" name="Google Shape;56;p5"/>
          <p:cNvSpPr txBox="1">
            <a:spLocks noGrp="1"/>
          </p:cNvSpPr>
          <p:nvPr>
            <p:ph type="subTitle" idx="1"/>
          </p:nvPr>
        </p:nvSpPr>
        <p:spPr>
          <a:xfrm>
            <a:off x="1371600" y="3840480"/>
            <a:ext cx="6400800" cy="17145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2800" b="0" i="0" u="none" strike="noStrike" cap="none">
                <a:solidFill>
                  <a:schemeClr val="dk1"/>
                </a:solidFill>
                <a:latin typeface="Georgia"/>
                <a:ea typeface="Georgia"/>
                <a:cs typeface="Georgia"/>
                <a:sym typeface="Georgia"/>
              </a:defRPr>
            </a:lvl1pPr>
            <a:lvl2pPr marL="457200" marR="0" lvl="1" indent="0" algn="l" rtl="0">
              <a:spcBef>
                <a:spcPts val="0"/>
              </a:spcBef>
              <a:spcAft>
                <a:spcPts val="0"/>
              </a:spcAft>
              <a:buSzPts val="1400"/>
              <a:buNone/>
              <a:defRPr sz="1800" b="0" i="0" u="none" strike="noStrike" cap="none">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57" name="Google Shape;57;p5"/>
          <p:cNvSpPr txBox="1">
            <a:spLocks noGrp="1"/>
          </p:cNvSpPr>
          <p:nvPr>
            <p:ph type="ftr" idx="11"/>
          </p:nvPr>
        </p:nvSpPr>
        <p:spPr>
          <a:xfrm>
            <a:off x="3108960" y="6377940"/>
            <a:ext cx="2926080" cy="3429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5"/>
          <p:cNvSpPr txBox="1">
            <a:spLocks noGrp="1"/>
          </p:cNvSpPr>
          <p:nvPr>
            <p:ph type="dt" idx="10"/>
          </p:nvPr>
        </p:nvSpPr>
        <p:spPr>
          <a:xfrm>
            <a:off x="457200" y="6377940"/>
            <a:ext cx="2103120" cy="342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5"/>
          <p:cNvSpPr txBox="1">
            <a:spLocks noGrp="1"/>
          </p:cNvSpPr>
          <p:nvPr>
            <p:ph type="sldNum" idx="12"/>
          </p:nvPr>
        </p:nvSpPr>
        <p:spPr>
          <a:xfrm>
            <a:off x="6583680" y="6377940"/>
            <a:ext cx="210312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0"/>
        <p:cNvGrpSpPr/>
        <p:nvPr/>
      </p:nvGrpSpPr>
      <p:grpSpPr>
        <a:xfrm>
          <a:off x="0" y="0"/>
          <a:ext cx="0" cy="0"/>
          <a:chOff x="0" y="0"/>
          <a:chExt cx="0" cy="0"/>
        </a:xfrm>
      </p:grpSpPr>
      <p:sp>
        <p:nvSpPr>
          <p:cNvPr id="61" name="Google Shape;61;p6"/>
          <p:cNvSpPr txBox="1">
            <a:spLocks noGrp="1"/>
          </p:cNvSpPr>
          <p:nvPr>
            <p:ph type="title"/>
          </p:nvPr>
        </p:nvSpPr>
        <p:spPr>
          <a:xfrm>
            <a:off x="459740" y="652779"/>
            <a:ext cx="3596004" cy="635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000" b="0" i="0" u="none" strike="noStrike" cap="none">
                <a:solidFill>
                  <a:srgbClr val="414355"/>
                </a:solidFill>
                <a:latin typeface="Trebuchet MS"/>
                <a:ea typeface="Trebuchet MS"/>
                <a:cs typeface="Trebuchet MS"/>
                <a:sym typeface="Trebuchet MS"/>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2" name="Google Shape;62;p6"/>
          <p:cNvSpPr txBox="1">
            <a:spLocks noGrp="1"/>
          </p:cNvSpPr>
          <p:nvPr>
            <p:ph type="body" idx="1"/>
          </p:nvPr>
        </p:nvSpPr>
        <p:spPr>
          <a:xfrm>
            <a:off x="457200" y="1577340"/>
            <a:ext cx="3977640" cy="452628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2800" b="0" i="0" u="none" strike="noStrike" cap="none">
                <a:solidFill>
                  <a:schemeClr val="dk1"/>
                </a:solidFill>
                <a:latin typeface="Georgia"/>
                <a:ea typeface="Georgia"/>
                <a:cs typeface="Georgia"/>
                <a:sym typeface="Georgia"/>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63" name="Google Shape;63;p6"/>
          <p:cNvSpPr txBox="1">
            <a:spLocks noGrp="1"/>
          </p:cNvSpPr>
          <p:nvPr>
            <p:ph type="body" idx="2"/>
          </p:nvPr>
        </p:nvSpPr>
        <p:spPr>
          <a:xfrm>
            <a:off x="4709160" y="1577340"/>
            <a:ext cx="3977640" cy="452628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2800" b="0" i="0" u="none" strike="noStrike" cap="none">
                <a:solidFill>
                  <a:schemeClr val="dk1"/>
                </a:solidFill>
                <a:latin typeface="Georgia"/>
                <a:ea typeface="Georgia"/>
                <a:cs typeface="Georgia"/>
                <a:sym typeface="Georgia"/>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64" name="Google Shape;64;p6"/>
          <p:cNvSpPr txBox="1">
            <a:spLocks noGrp="1"/>
          </p:cNvSpPr>
          <p:nvPr>
            <p:ph type="ftr" idx="11"/>
          </p:nvPr>
        </p:nvSpPr>
        <p:spPr>
          <a:xfrm>
            <a:off x="3108960" y="6377940"/>
            <a:ext cx="2926080" cy="3429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6"/>
          <p:cNvSpPr txBox="1">
            <a:spLocks noGrp="1"/>
          </p:cNvSpPr>
          <p:nvPr>
            <p:ph type="dt" idx="10"/>
          </p:nvPr>
        </p:nvSpPr>
        <p:spPr>
          <a:xfrm>
            <a:off x="457200" y="6377940"/>
            <a:ext cx="2103120" cy="342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6" name="Google Shape;66;p6"/>
          <p:cNvSpPr txBox="1">
            <a:spLocks noGrp="1"/>
          </p:cNvSpPr>
          <p:nvPr>
            <p:ph type="sldNum" idx="12"/>
          </p:nvPr>
        </p:nvSpPr>
        <p:spPr>
          <a:xfrm>
            <a:off x="6583680" y="6377940"/>
            <a:ext cx="210312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9143365" y="400050"/>
            <a:ext cx="0" cy="50800"/>
          </a:xfrm>
          <a:custGeom>
            <a:avLst/>
            <a:gdLst/>
            <a:ahLst/>
            <a:cxnLst/>
            <a:rect l="l" t="t" r="r" b="b"/>
            <a:pathLst>
              <a:path w="120000" h="120000" extrusionOk="0">
                <a:moveTo>
                  <a:pt x="0" y="0"/>
                </a:moveTo>
                <a:lnTo>
                  <a:pt x="0" y="119999"/>
                </a:lnTo>
              </a:path>
            </a:pathLst>
          </a:custGeom>
          <a:noFill/>
          <a:ln w="50800" cap="flat" cmpd="sng">
            <a:solidFill>
              <a:srgbClr val="427F8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7;p1"/>
          <p:cNvSpPr/>
          <p:nvPr/>
        </p:nvSpPr>
        <p:spPr>
          <a:xfrm>
            <a:off x="9079230" y="400050"/>
            <a:ext cx="0" cy="50800"/>
          </a:xfrm>
          <a:custGeom>
            <a:avLst/>
            <a:gdLst/>
            <a:ahLst/>
            <a:cxnLst/>
            <a:rect l="l" t="t" r="r" b="b"/>
            <a:pathLst>
              <a:path w="120000" h="120000" extrusionOk="0">
                <a:moveTo>
                  <a:pt x="0" y="0"/>
                </a:moveTo>
                <a:lnTo>
                  <a:pt x="0" y="119999"/>
                </a:lnTo>
              </a:path>
            </a:pathLst>
          </a:custGeom>
          <a:noFill/>
          <a:ln w="50800" cap="flat" cmpd="sng">
            <a:solidFill>
              <a:srgbClr val="427F8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8;p1"/>
          <p:cNvSpPr/>
          <p:nvPr/>
        </p:nvSpPr>
        <p:spPr>
          <a:xfrm>
            <a:off x="8997950" y="400050"/>
            <a:ext cx="50800" cy="50800"/>
          </a:xfrm>
          <a:custGeom>
            <a:avLst/>
            <a:gdLst/>
            <a:ahLst/>
            <a:cxnLst/>
            <a:rect l="l" t="t" r="r" b="b"/>
            <a:pathLst>
              <a:path w="120000" h="120000" extrusionOk="0">
                <a:moveTo>
                  <a:pt x="0" y="119999"/>
                </a:moveTo>
                <a:lnTo>
                  <a:pt x="119999" y="119999"/>
                </a:lnTo>
                <a:lnTo>
                  <a:pt x="119999" y="0"/>
                </a:lnTo>
                <a:lnTo>
                  <a:pt x="0" y="0"/>
                </a:lnTo>
                <a:lnTo>
                  <a:pt x="0" y="119999"/>
                </a:lnTo>
                <a:close/>
              </a:path>
            </a:pathLst>
          </a:custGeom>
          <a:solidFill>
            <a:srgbClr val="427F85">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9;p1"/>
          <p:cNvSpPr/>
          <p:nvPr/>
        </p:nvSpPr>
        <p:spPr>
          <a:xfrm>
            <a:off x="8973184" y="400050"/>
            <a:ext cx="0" cy="50800"/>
          </a:xfrm>
          <a:custGeom>
            <a:avLst/>
            <a:gdLst/>
            <a:ahLst/>
            <a:cxnLst/>
            <a:rect l="l" t="t" r="r" b="b"/>
            <a:pathLst>
              <a:path w="120000" h="120000" extrusionOk="0">
                <a:moveTo>
                  <a:pt x="0" y="0"/>
                </a:moveTo>
                <a:lnTo>
                  <a:pt x="0" y="119999"/>
                </a:lnTo>
              </a:path>
            </a:pathLst>
          </a:custGeom>
          <a:noFill/>
          <a:ln w="50800" cap="flat" cmpd="sng">
            <a:solidFill>
              <a:srgbClr val="427F8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10;p1"/>
          <p:cNvSpPr/>
          <p:nvPr/>
        </p:nvSpPr>
        <p:spPr>
          <a:xfrm>
            <a:off x="0" y="400050"/>
            <a:ext cx="8915400" cy="50800"/>
          </a:xfrm>
          <a:custGeom>
            <a:avLst/>
            <a:gdLst/>
            <a:ahLst/>
            <a:cxnLst/>
            <a:rect l="l" t="t" r="r" b="b"/>
            <a:pathLst>
              <a:path w="120000" h="120000" extrusionOk="0">
                <a:moveTo>
                  <a:pt x="0" y="119999"/>
                </a:moveTo>
                <a:lnTo>
                  <a:pt x="120000" y="119999"/>
                </a:lnTo>
                <a:lnTo>
                  <a:pt x="120000" y="0"/>
                </a:lnTo>
                <a:lnTo>
                  <a:pt x="0" y="0"/>
                </a:lnTo>
                <a:lnTo>
                  <a:pt x="0" y="119999"/>
                </a:lnTo>
                <a:close/>
              </a:path>
            </a:pathLst>
          </a:custGeom>
          <a:solidFill>
            <a:srgbClr val="427F85">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11;p1"/>
          <p:cNvSpPr/>
          <p:nvPr/>
        </p:nvSpPr>
        <p:spPr>
          <a:xfrm>
            <a:off x="9142730" y="0"/>
            <a:ext cx="1270" cy="307340"/>
          </a:xfrm>
          <a:custGeom>
            <a:avLst/>
            <a:gdLst/>
            <a:ahLst/>
            <a:cxnLst/>
            <a:rect l="l" t="t" r="r" b="b"/>
            <a:pathLst>
              <a:path w="120000" h="120000" extrusionOk="0">
                <a:moveTo>
                  <a:pt x="0" y="120000"/>
                </a:moveTo>
                <a:lnTo>
                  <a:pt x="120000" y="120000"/>
                </a:lnTo>
                <a:lnTo>
                  <a:pt x="120000" y="0"/>
                </a:lnTo>
                <a:lnTo>
                  <a:pt x="0" y="0"/>
                </a:lnTo>
                <a:lnTo>
                  <a:pt x="0" y="120000"/>
                </a:lnTo>
                <a:close/>
              </a:path>
            </a:pathLst>
          </a:custGeom>
          <a:solidFill>
            <a:srgbClr val="4143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2;p1"/>
          <p:cNvSpPr/>
          <p:nvPr/>
        </p:nvSpPr>
        <p:spPr>
          <a:xfrm>
            <a:off x="9072880" y="0"/>
            <a:ext cx="12700" cy="307340"/>
          </a:xfrm>
          <a:custGeom>
            <a:avLst/>
            <a:gdLst/>
            <a:ahLst/>
            <a:cxnLst/>
            <a:rect l="l" t="t" r="r" b="b"/>
            <a:pathLst>
              <a:path w="120000" h="120000" extrusionOk="0">
                <a:moveTo>
                  <a:pt x="0" y="120000"/>
                </a:moveTo>
                <a:lnTo>
                  <a:pt x="119999" y="120000"/>
                </a:lnTo>
                <a:lnTo>
                  <a:pt x="119999" y="0"/>
                </a:lnTo>
                <a:lnTo>
                  <a:pt x="0" y="0"/>
                </a:lnTo>
                <a:lnTo>
                  <a:pt x="0" y="120000"/>
                </a:lnTo>
                <a:close/>
              </a:path>
            </a:pathLst>
          </a:custGeom>
          <a:solidFill>
            <a:srgbClr val="4143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13;p1"/>
          <p:cNvSpPr/>
          <p:nvPr/>
        </p:nvSpPr>
        <p:spPr>
          <a:xfrm>
            <a:off x="9003030" y="0"/>
            <a:ext cx="40640" cy="307340"/>
          </a:xfrm>
          <a:custGeom>
            <a:avLst/>
            <a:gdLst/>
            <a:ahLst/>
            <a:cxnLst/>
            <a:rect l="l" t="t" r="r" b="b"/>
            <a:pathLst>
              <a:path w="120000" h="120000" extrusionOk="0">
                <a:moveTo>
                  <a:pt x="0" y="120000"/>
                </a:moveTo>
                <a:lnTo>
                  <a:pt x="120000" y="120000"/>
                </a:lnTo>
                <a:lnTo>
                  <a:pt x="120000" y="0"/>
                </a:lnTo>
                <a:lnTo>
                  <a:pt x="0" y="0"/>
                </a:lnTo>
                <a:lnTo>
                  <a:pt x="0" y="120000"/>
                </a:lnTo>
                <a:close/>
              </a:path>
            </a:pathLst>
          </a:custGeom>
          <a:solidFill>
            <a:srgbClr val="4143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14;p1"/>
          <p:cNvSpPr/>
          <p:nvPr/>
        </p:nvSpPr>
        <p:spPr>
          <a:xfrm>
            <a:off x="8971280" y="0"/>
            <a:ext cx="3810" cy="307340"/>
          </a:xfrm>
          <a:custGeom>
            <a:avLst/>
            <a:gdLst/>
            <a:ahLst/>
            <a:cxnLst/>
            <a:rect l="l" t="t" r="r" b="b"/>
            <a:pathLst>
              <a:path w="120000" h="120000" extrusionOk="0">
                <a:moveTo>
                  <a:pt x="0" y="120000"/>
                </a:moveTo>
                <a:lnTo>
                  <a:pt x="120031" y="120000"/>
                </a:lnTo>
                <a:lnTo>
                  <a:pt x="120031" y="0"/>
                </a:lnTo>
                <a:lnTo>
                  <a:pt x="0" y="0"/>
                </a:lnTo>
                <a:lnTo>
                  <a:pt x="0" y="120000"/>
                </a:lnTo>
                <a:close/>
              </a:path>
            </a:pathLst>
          </a:custGeom>
          <a:solidFill>
            <a:srgbClr val="4143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5;p1"/>
          <p:cNvSpPr/>
          <p:nvPr/>
        </p:nvSpPr>
        <p:spPr>
          <a:xfrm>
            <a:off x="0" y="0"/>
            <a:ext cx="8915400" cy="307340"/>
          </a:xfrm>
          <a:custGeom>
            <a:avLst/>
            <a:gdLst/>
            <a:ahLst/>
            <a:cxnLst/>
            <a:rect l="l" t="t" r="r" b="b"/>
            <a:pathLst>
              <a:path w="120000" h="120000" extrusionOk="0">
                <a:moveTo>
                  <a:pt x="0" y="120000"/>
                </a:moveTo>
                <a:lnTo>
                  <a:pt x="120000" y="120000"/>
                </a:lnTo>
                <a:lnTo>
                  <a:pt x="120000" y="0"/>
                </a:lnTo>
                <a:lnTo>
                  <a:pt x="0" y="0"/>
                </a:lnTo>
                <a:lnTo>
                  <a:pt x="0" y="120000"/>
                </a:lnTo>
                <a:close/>
              </a:path>
            </a:pathLst>
          </a:custGeom>
          <a:solidFill>
            <a:srgbClr val="41435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6;p1"/>
          <p:cNvSpPr/>
          <p:nvPr/>
        </p:nvSpPr>
        <p:spPr>
          <a:xfrm>
            <a:off x="9142730" y="307340"/>
            <a:ext cx="1270" cy="92710"/>
          </a:xfrm>
          <a:custGeom>
            <a:avLst/>
            <a:gdLst/>
            <a:ahLst/>
            <a:cxnLst/>
            <a:rect l="l" t="t" r="r" b="b"/>
            <a:pathLst>
              <a:path w="120000" h="120000" extrusionOk="0">
                <a:moveTo>
                  <a:pt x="0" y="119998"/>
                </a:moveTo>
                <a:lnTo>
                  <a:pt x="120000" y="119998"/>
                </a:lnTo>
                <a:lnTo>
                  <a:pt x="120000" y="0"/>
                </a:lnTo>
                <a:lnTo>
                  <a:pt x="0" y="0"/>
                </a:lnTo>
                <a:lnTo>
                  <a:pt x="0" y="119998"/>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1"/>
          <p:cNvSpPr/>
          <p:nvPr/>
        </p:nvSpPr>
        <p:spPr>
          <a:xfrm>
            <a:off x="9079230" y="307340"/>
            <a:ext cx="0" cy="130810"/>
          </a:xfrm>
          <a:custGeom>
            <a:avLst/>
            <a:gdLst/>
            <a:ahLst/>
            <a:cxnLst/>
            <a:rect l="l" t="t" r="r" b="b"/>
            <a:pathLst>
              <a:path w="120000" h="120000" extrusionOk="0">
                <a:moveTo>
                  <a:pt x="0" y="120000"/>
                </a:moveTo>
                <a:lnTo>
                  <a:pt x="0" y="0"/>
                </a:lnTo>
                <a:lnTo>
                  <a:pt x="0" y="120000"/>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18;p1"/>
          <p:cNvSpPr/>
          <p:nvPr/>
        </p:nvSpPr>
        <p:spPr>
          <a:xfrm>
            <a:off x="9003030" y="307340"/>
            <a:ext cx="40640" cy="92710"/>
          </a:xfrm>
          <a:custGeom>
            <a:avLst/>
            <a:gdLst/>
            <a:ahLst/>
            <a:cxnLst/>
            <a:rect l="l" t="t" r="r" b="b"/>
            <a:pathLst>
              <a:path w="120000" h="120000" extrusionOk="0">
                <a:moveTo>
                  <a:pt x="0" y="119998"/>
                </a:moveTo>
                <a:lnTo>
                  <a:pt x="120000" y="119998"/>
                </a:lnTo>
                <a:lnTo>
                  <a:pt x="120000" y="0"/>
                </a:lnTo>
                <a:lnTo>
                  <a:pt x="0" y="0"/>
                </a:lnTo>
                <a:lnTo>
                  <a:pt x="0" y="119998"/>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9;p1"/>
          <p:cNvSpPr/>
          <p:nvPr/>
        </p:nvSpPr>
        <p:spPr>
          <a:xfrm>
            <a:off x="8973184" y="307340"/>
            <a:ext cx="0" cy="130810"/>
          </a:xfrm>
          <a:custGeom>
            <a:avLst/>
            <a:gdLst/>
            <a:ahLst/>
            <a:cxnLst/>
            <a:rect l="l" t="t" r="r" b="b"/>
            <a:pathLst>
              <a:path w="120000" h="120000" extrusionOk="0">
                <a:moveTo>
                  <a:pt x="0" y="120000"/>
                </a:moveTo>
                <a:lnTo>
                  <a:pt x="0" y="0"/>
                </a:lnTo>
                <a:lnTo>
                  <a:pt x="0" y="120000"/>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20;p1"/>
          <p:cNvSpPr/>
          <p:nvPr/>
        </p:nvSpPr>
        <p:spPr>
          <a:xfrm>
            <a:off x="0" y="307340"/>
            <a:ext cx="8915400" cy="92710"/>
          </a:xfrm>
          <a:custGeom>
            <a:avLst/>
            <a:gdLst/>
            <a:ahLst/>
            <a:cxnLst/>
            <a:rect l="l" t="t" r="r" b="b"/>
            <a:pathLst>
              <a:path w="120000" h="120000" extrusionOk="0">
                <a:moveTo>
                  <a:pt x="0" y="119998"/>
                </a:moveTo>
                <a:lnTo>
                  <a:pt x="120000" y="119998"/>
                </a:lnTo>
                <a:lnTo>
                  <a:pt x="120000" y="0"/>
                </a:lnTo>
                <a:lnTo>
                  <a:pt x="0" y="0"/>
                </a:lnTo>
                <a:lnTo>
                  <a:pt x="0" y="119998"/>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21;p1"/>
          <p:cNvSpPr/>
          <p:nvPr/>
        </p:nvSpPr>
        <p:spPr>
          <a:xfrm>
            <a:off x="9142730" y="359409"/>
            <a:ext cx="1270" cy="78740"/>
          </a:xfrm>
          <a:custGeom>
            <a:avLst/>
            <a:gdLst/>
            <a:ahLst/>
            <a:cxnLst/>
            <a:rect l="l" t="t" r="r" b="b"/>
            <a:pathLst>
              <a:path w="120000" h="120000" extrusionOk="0">
                <a:moveTo>
                  <a:pt x="0" y="119998"/>
                </a:moveTo>
                <a:lnTo>
                  <a:pt x="120000" y="119998"/>
                </a:lnTo>
                <a:lnTo>
                  <a:pt x="120000" y="0"/>
                </a:lnTo>
                <a:lnTo>
                  <a:pt x="0" y="0"/>
                </a:lnTo>
                <a:lnTo>
                  <a:pt x="0" y="119998"/>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22;p1"/>
          <p:cNvSpPr/>
          <p:nvPr/>
        </p:nvSpPr>
        <p:spPr>
          <a:xfrm>
            <a:off x="9003030" y="359409"/>
            <a:ext cx="40640" cy="78740"/>
          </a:xfrm>
          <a:custGeom>
            <a:avLst/>
            <a:gdLst/>
            <a:ahLst/>
            <a:cxnLst/>
            <a:rect l="l" t="t" r="r" b="b"/>
            <a:pathLst>
              <a:path w="120000" h="120000" extrusionOk="0">
                <a:moveTo>
                  <a:pt x="0" y="119998"/>
                </a:moveTo>
                <a:lnTo>
                  <a:pt x="120000" y="119998"/>
                </a:lnTo>
                <a:lnTo>
                  <a:pt x="120000" y="0"/>
                </a:lnTo>
                <a:lnTo>
                  <a:pt x="0" y="0"/>
                </a:lnTo>
                <a:lnTo>
                  <a:pt x="0" y="119998"/>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23;p1"/>
          <p:cNvSpPr/>
          <p:nvPr/>
        </p:nvSpPr>
        <p:spPr>
          <a:xfrm>
            <a:off x="5410200" y="359409"/>
            <a:ext cx="3505200" cy="78740"/>
          </a:xfrm>
          <a:custGeom>
            <a:avLst/>
            <a:gdLst/>
            <a:ahLst/>
            <a:cxnLst/>
            <a:rect l="l" t="t" r="r" b="b"/>
            <a:pathLst>
              <a:path w="120000" h="120000" extrusionOk="0">
                <a:moveTo>
                  <a:pt x="0" y="119998"/>
                </a:moveTo>
                <a:lnTo>
                  <a:pt x="119999" y="119998"/>
                </a:lnTo>
                <a:lnTo>
                  <a:pt x="119999" y="0"/>
                </a:lnTo>
                <a:lnTo>
                  <a:pt x="0" y="0"/>
                </a:lnTo>
                <a:lnTo>
                  <a:pt x="0" y="119998"/>
                </a:lnTo>
                <a:close/>
              </a:path>
            </a:pathLst>
          </a:custGeom>
          <a:solidFill>
            <a:srgbClr val="427F8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24;p1"/>
          <p:cNvSpPr/>
          <p:nvPr/>
        </p:nvSpPr>
        <p:spPr>
          <a:xfrm>
            <a:off x="9142730" y="438150"/>
            <a:ext cx="1270" cy="181610"/>
          </a:xfrm>
          <a:custGeom>
            <a:avLst/>
            <a:gdLst/>
            <a:ahLst/>
            <a:cxnLst/>
            <a:rect l="l" t="t" r="r" b="b"/>
            <a:pathLst>
              <a:path w="120000" h="120000" extrusionOk="0">
                <a:moveTo>
                  <a:pt x="0" y="120000"/>
                </a:moveTo>
                <a:lnTo>
                  <a:pt x="120000" y="120000"/>
                </a:lnTo>
                <a:lnTo>
                  <a:pt x="120000" y="0"/>
                </a:lnTo>
                <a:lnTo>
                  <a:pt x="0" y="0"/>
                </a:lnTo>
                <a:lnTo>
                  <a:pt x="0" y="120000"/>
                </a:lnTo>
                <a:close/>
              </a:path>
            </a:pathLst>
          </a:custGeom>
          <a:solidFill>
            <a:srgbClr val="427F85">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25;p1"/>
          <p:cNvSpPr/>
          <p:nvPr/>
        </p:nvSpPr>
        <p:spPr>
          <a:xfrm>
            <a:off x="9072880" y="438150"/>
            <a:ext cx="12700" cy="181610"/>
          </a:xfrm>
          <a:custGeom>
            <a:avLst/>
            <a:gdLst/>
            <a:ahLst/>
            <a:cxnLst/>
            <a:rect l="l" t="t" r="r" b="b"/>
            <a:pathLst>
              <a:path w="120000" h="120000" extrusionOk="0">
                <a:moveTo>
                  <a:pt x="0" y="120000"/>
                </a:moveTo>
                <a:lnTo>
                  <a:pt x="119999" y="120000"/>
                </a:lnTo>
                <a:lnTo>
                  <a:pt x="119999" y="0"/>
                </a:lnTo>
                <a:lnTo>
                  <a:pt x="0" y="0"/>
                </a:lnTo>
                <a:lnTo>
                  <a:pt x="0" y="120000"/>
                </a:lnTo>
                <a:close/>
              </a:path>
            </a:pathLst>
          </a:custGeom>
          <a:solidFill>
            <a:srgbClr val="427F85">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1"/>
          <p:cNvSpPr/>
          <p:nvPr/>
        </p:nvSpPr>
        <p:spPr>
          <a:xfrm>
            <a:off x="9003030" y="438150"/>
            <a:ext cx="40640" cy="181610"/>
          </a:xfrm>
          <a:custGeom>
            <a:avLst/>
            <a:gdLst/>
            <a:ahLst/>
            <a:cxnLst/>
            <a:rect l="l" t="t" r="r" b="b"/>
            <a:pathLst>
              <a:path w="120000" h="120000" extrusionOk="0">
                <a:moveTo>
                  <a:pt x="0" y="120000"/>
                </a:moveTo>
                <a:lnTo>
                  <a:pt x="120000" y="120000"/>
                </a:lnTo>
                <a:lnTo>
                  <a:pt x="120000" y="0"/>
                </a:lnTo>
                <a:lnTo>
                  <a:pt x="0" y="0"/>
                </a:lnTo>
                <a:lnTo>
                  <a:pt x="0" y="120000"/>
                </a:lnTo>
                <a:close/>
              </a:path>
            </a:pathLst>
          </a:custGeom>
          <a:solidFill>
            <a:srgbClr val="427F85">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1"/>
          <p:cNvSpPr/>
          <p:nvPr/>
        </p:nvSpPr>
        <p:spPr>
          <a:xfrm>
            <a:off x="5410200" y="438150"/>
            <a:ext cx="3564890" cy="181610"/>
          </a:xfrm>
          <a:custGeom>
            <a:avLst/>
            <a:gdLst/>
            <a:ahLst/>
            <a:cxnLst/>
            <a:rect l="l" t="t" r="r" b="b"/>
            <a:pathLst>
              <a:path w="120000" h="120000" extrusionOk="0">
                <a:moveTo>
                  <a:pt x="0" y="120000"/>
                </a:moveTo>
                <a:lnTo>
                  <a:pt x="119999" y="120000"/>
                </a:lnTo>
                <a:lnTo>
                  <a:pt x="119999" y="0"/>
                </a:lnTo>
                <a:lnTo>
                  <a:pt x="0" y="0"/>
                </a:lnTo>
                <a:lnTo>
                  <a:pt x="0" y="120000"/>
                </a:lnTo>
                <a:close/>
              </a:path>
            </a:pathLst>
          </a:custGeom>
          <a:solidFill>
            <a:srgbClr val="427F85">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1"/>
          <p:cNvSpPr/>
          <p:nvPr/>
        </p:nvSpPr>
        <p:spPr>
          <a:xfrm>
            <a:off x="9114155" y="0"/>
            <a:ext cx="0" cy="621030"/>
          </a:xfrm>
          <a:custGeom>
            <a:avLst/>
            <a:gdLst/>
            <a:ahLst/>
            <a:cxnLst/>
            <a:rect l="l" t="t" r="r" b="b"/>
            <a:pathLst>
              <a:path w="120000" h="120000" extrusionOk="0">
                <a:moveTo>
                  <a:pt x="0" y="0"/>
                </a:moveTo>
                <a:lnTo>
                  <a:pt x="0" y="120000"/>
                </a:lnTo>
              </a:path>
            </a:pathLst>
          </a:custGeom>
          <a:noFill/>
          <a:ln w="571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1"/>
          <p:cNvSpPr/>
          <p:nvPr/>
        </p:nvSpPr>
        <p:spPr>
          <a:xfrm>
            <a:off x="9058275" y="0"/>
            <a:ext cx="0" cy="621030"/>
          </a:xfrm>
          <a:custGeom>
            <a:avLst/>
            <a:gdLst/>
            <a:ahLst/>
            <a:cxnLst/>
            <a:rect l="l" t="t" r="r" b="b"/>
            <a:pathLst>
              <a:path w="120000" h="120000" extrusionOk="0">
                <a:moveTo>
                  <a:pt x="0" y="0"/>
                </a:moveTo>
                <a:lnTo>
                  <a:pt x="0" y="120000"/>
                </a:lnTo>
              </a:path>
            </a:pathLst>
          </a:custGeom>
          <a:noFill/>
          <a:ln w="292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1"/>
          <p:cNvSpPr/>
          <p:nvPr/>
        </p:nvSpPr>
        <p:spPr>
          <a:xfrm>
            <a:off x="9029700" y="0"/>
            <a:ext cx="0" cy="621030"/>
          </a:xfrm>
          <a:custGeom>
            <a:avLst/>
            <a:gdLst/>
            <a:ahLst/>
            <a:cxnLst/>
            <a:rect l="l" t="t" r="r" b="b"/>
            <a:pathLst>
              <a:path w="120000" h="120000" extrusionOk="0">
                <a:moveTo>
                  <a:pt x="0" y="0"/>
                </a:moveTo>
                <a:lnTo>
                  <a:pt x="0" y="120000"/>
                </a:lnTo>
              </a:path>
            </a:pathLst>
          </a:custGeom>
          <a:noFill/>
          <a:ln w="101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1"/>
          <p:cNvSpPr/>
          <p:nvPr/>
        </p:nvSpPr>
        <p:spPr>
          <a:xfrm>
            <a:off x="8989059" y="0"/>
            <a:ext cx="0" cy="621030"/>
          </a:xfrm>
          <a:custGeom>
            <a:avLst/>
            <a:gdLst/>
            <a:ahLst/>
            <a:cxnLst/>
            <a:rect l="l" t="t" r="r" b="b"/>
            <a:pathLst>
              <a:path w="120000" h="120000" extrusionOk="0">
                <a:moveTo>
                  <a:pt x="0" y="0"/>
                </a:moveTo>
                <a:lnTo>
                  <a:pt x="0" y="120000"/>
                </a:lnTo>
              </a:path>
            </a:pathLst>
          </a:custGeom>
          <a:noFill/>
          <a:ln w="279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1"/>
          <p:cNvSpPr/>
          <p:nvPr/>
        </p:nvSpPr>
        <p:spPr>
          <a:xfrm>
            <a:off x="8943340" y="0"/>
            <a:ext cx="0" cy="585470"/>
          </a:xfrm>
          <a:custGeom>
            <a:avLst/>
            <a:gdLst/>
            <a:ahLst/>
            <a:cxnLst/>
            <a:rect l="l" t="t" r="r" b="b"/>
            <a:pathLst>
              <a:path w="120000" h="120000" extrusionOk="0">
                <a:moveTo>
                  <a:pt x="0" y="0"/>
                </a:moveTo>
                <a:lnTo>
                  <a:pt x="0" y="120000"/>
                </a:lnTo>
              </a:path>
            </a:pathLst>
          </a:custGeom>
          <a:noFill/>
          <a:ln w="5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1"/>
          <p:cNvSpPr/>
          <p:nvPr/>
        </p:nvSpPr>
        <p:spPr>
          <a:xfrm>
            <a:off x="8877934" y="0"/>
            <a:ext cx="0" cy="585470"/>
          </a:xfrm>
          <a:custGeom>
            <a:avLst/>
            <a:gdLst/>
            <a:ahLst/>
            <a:cxnLst/>
            <a:rect l="l" t="t" r="r" b="b"/>
            <a:pathLst>
              <a:path w="120000" h="120000" extrusionOk="0">
                <a:moveTo>
                  <a:pt x="0" y="0"/>
                </a:moveTo>
                <a:lnTo>
                  <a:pt x="0" y="12000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1"/>
          <p:cNvSpPr txBox="1">
            <a:spLocks noGrp="1"/>
          </p:cNvSpPr>
          <p:nvPr>
            <p:ph type="title"/>
          </p:nvPr>
        </p:nvSpPr>
        <p:spPr>
          <a:xfrm>
            <a:off x="459740" y="652779"/>
            <a:ext cx="3596004" cy="635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000" b="0" i="0" u="none" strike="noStrike" cap="none">
                <a:solidFill>
                  <a:srgbClr val="414355"/>
                </a:solidFill>
                <a:latin typeface="Trebuchet MS"/>
                <a:ea typeface="Trebuchet MS"/>
                <a:cs typeface="Trebuchet MS"/>
                <a:sym typeface="Trebuchet MS"/>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5" name="Google Shape;35;p1"/>
          <p:cNvSpPr txBox="1">
            <a:spLocks noGrp="1"/>
          </p:cNvSpPr>
          <p:nvPr>
            <p:ph type="body" idx="1"/>
          </p:nvPr>
        </p:nvSpPr>
        <p:spPr>
          <a:xfrm>
            <a:off x="603250" y="2252979"/>
            <a:ext cx="7937499" cy="361442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2800" b="0" i="0" u="none" strike="noStrike" cap="none">
                <a:solidFill>
                  <a:schemeClr val="dk1"/>
                </a:solidFill>
                <a:latin typeface="Georgia"/>
                <a:ea typeface="Georgia"/>
                <a:cs typeface="Georgia"/>
                <a:sym typeface="Georgia"/>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36" name="Google Shape;36;p1"/>
          <p:cNvSpPr txBox="1">
            <a:spLocks noGrp="1"/>
          </p:cNvSpPr>
          <p:nvPr>
            <p:ph type="ftr" idx="11"/>
          </p:nvPr>
        </p:nvSpPr>
        <p:spPr>
          <a:xfrm>
            <a:off x="3108960" y="6377940"/>
            <a:ext cx="2926080" cy="3429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 name="Google Shape;37;p1"/>
          <p:cNvSpPr txBox="1">
            <a:spLocks noGrp="1"/>
          </p:cNvSpPr>
          <p:nvPr>
            <p:ph type="dt" idx="10"/>
          </p:nvPr>
        </p:nvSpPr>
        <p:spPr>
          <a:xfrm>
            <a:off x="457200" y="6377940"/>
            <a:ext cx="2103120" cy="3429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8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
          <p:cNvSpPr txBox="1">
            <a:spLocks noGrp="1"/>
          </p:cNvSpPr>
          <p:nvPr>
            <p:ph type="sldNum" idx="12"/>
          </p:nvPr>
        </p:nvSpPr>
        <p:spPr>
          <a:xfrm>
            <a:off x="6583680" y="6377940"/>
            <a:ext cx="210312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b="0" u="none"/>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time_continue=10&amp;v=Nrgoox-fS5Q"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64t2prEjOM8"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youtube.com/watch?time_continue=19&amp;v=WdYlAWFuPN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AloUad4kVxQ"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mast.ecu.edu/modules/ps/lib/media/video05.html" TargetMode="External"/><Relationship Id="rId4" Type="http://schemas.openxmlformats.org/officeDocument/2006/relationships/hyperlink" Target="http://mast.ecu.edu/modules/ta/lib/media/video01.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fLToV4Pjgac"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7UF2kmhiMGw"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pollev.com/matthewkilic703"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9xFEOM4CG-8"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7"/>
          <p:cNvSpPr txBox="1"/>
          <p:nvPr/>
        </p:nvSpPr>
        <p:spPr>
          <a:xfrm>
            <a:off x="568950" y="2537447"/>
            <a:ext cx="7282800" cy="4050300"/>
          </a:xfrm>
          <a:prstGeom prst="rect">
            <a:avLst/>
          </a:prstGeom>
          <a:noFill/>
          <a:ln>
            <a:noFill/>
          </a:ln>
        </p:spPr>
        <p:txBody>
          <a:bodyPr spcFirstLastPara="1" wrap="square" lIns="0" tIns="12700" rIns="0" bIns="0" anchor="t" anchorCtr="0">
            <a:noAutofit/>
          </a:bodyPr>
          <a:lstStyle/>
          <a:p>
            <a:pPr marL="0" marR="5080" lvl="0" indent="0" algn="l" rtl="0">
              <a:lnSpc>
                <a:spcPct val="113571"/>
              </a:lnSpc>
              <a:spcBef>
                <a:spcPts val="5"/>
              </a:spcBef>
              <a:spcAft>
                <a:spcPts val="0"/>
              </a:spcAft>
              <a:buNone/>
            </a:pPr>
            <a:endParaRPr sz="2800">
              <a:solidFill>
                <a:schemeClr val="dk1"/>
              </a:solidFill>
              <a:latin typeface="Georgia"/>
              <a:ea typeface="Georgia"/>
              <a:cs typeface="Georgia"/>
              <a:sym typeface="Georgia"/>
            </a:endParaRPr>
          </a:p>
        </p:txBody>
      </p:sp>
      <p:pic>
        <p:nvPicPr>
          <p:cNvPr id="73" name="Google Shape;73;p7"/>
          <p:cNvPicPr preferRelativeResize="0"/>
          <p:nvPr/>
        </p:nvPicPr>
        <p:blipFill>
          <a:blip r:embed="rId3">
            <a:alphaModFix/>
          </a:blip>
          <a:stretch>
            <a:fillRect/>
          </a:stretch>
        </p:blipFill>
        <p:spPr>
          <a:xfrm>
            <a:off x="1774800" y="1452563"/>
            <a:ext cx="6076950" cy="4562475"/>
          </a:xfrm>
          <a:prstGeom prst="rect">
            <a:avLst/>
          </a:prstGeom>
          <a:noFill/>
          <a:ln>
            <a:noFill/>
          </a:ln>
        </p:spPr>
      </p:pic>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6"/>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endParaRPr sz="20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Consider access method for the student</a:t>
            </a:r>
            <a:endParaRPr sz="2400">
              <a:solidFill>
                <a:schemeClr val="dk1"/>
              </a:solidFill>
            </a:endParaRPr>
          </a:p>
          <a:p>
            <a:pPr marL="0" lvl="0" indent="0" algn="l" rtl="0">
              <a:spcBef>
                <a:spcPts val="0"/>
              </a:spcBef>
              <a:spcAft>
                <a:spcPts val="0"/>
              </a:spcAft>
              <a:buNone/>
            </a:pP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Consider if the student is left or right handed (put in middle) </a:t>
            </a:r>
            <a:endParaRPr sz="2400">
              <a:solidFill>
                <a:schemeClr val="dk1"/>
              </a:solidFill>
            </a:endParaRPr>
          </a:p>
          <a:p>
            <a:pPr marL="0" lvl="0" indent="0" algn="l" rtl="0">
              <a:spcBef>
                <a:spcPts val="0"/>
              </a:spcBef>
              <a:spcAft>
                <a:spcPts val="0"/>
              </a:spcAft>
              <a:buNone/>
            </a:pP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Consider if the student throws items when in a melt-down</a:t>
            </a:r>
            <a:endParaRPr sz="2400">
              <a:solidFill>
                <a:schemeClr val="dk1"/>
              </a:solidFill>
            </a:endParaRPr>
          </a:p>
          <a:p>
            <a:pPr marL="0" lvl="0" indent="0" algn="l" rtl="0">
              <a:spcBef>
                <a:spcPts val="0"/>
              </a:spcBef>
              <a:spcAft>
                <a:spcPts val="0"/>
              </a:spcAft>
              <a:buNone/>
            </a:pPr>
            <a:endParaRPr sz="2400">
              <a:solidFill>
                <a:schemeClr val="dk1"/>
              </a:solidFill>
            </a:endParaRPr>
          </a:p>
          <a:p>
            <a:pPr marL="457200" lvl="0" indent="-355600" algn="l" rtl="0">
              <a:spcBef>
                <a:spcPts val="0"/>
              </a:spcBef>
              <a:spcAft>
                <a:spcPts val="0"/>
              </a:spcAft>
              <a:buClr>
                <a:schemeClr val="dk1"/>
              </a:buClr>
              <a:buSzPts val="2000"/>
              <a:buChar char="●"/>
            </a:pPr>
            <a:r>
              <a:rPr lang="en-US" sz="2400">
                <a:solidFill>
                  <a:schemeClr val="dk1"/>
                </a:solidFill>
              </a:rPr>
              <a:t>Consider if the item itself is easily accessible e.g., coat/jacket </a:t>
            </a:r>
            <a:endParaRPr sz="2400">
              <a:solidFill>
                <a:schemeClr val="dk1"/>
              </a:solidFill>
            </a:endParaRPr>
          </a:p>
          <a:p>
            <a:pPr marL="0" marR="5080" lvl="0" indent="0" algn="l" rtl="0">
              <a:lnSpc>
                <a:spcPct val="113571"/>
              </a:lnSpc>
              <a:spcBef>
                <a:spcPts val="0"/>
              </a:spcBef>
              <a:spcAft>
                <a:spcPts val="0"/>
              </a:spcAft>
              <a:buClr>
                <a:srgbClr val="000000"/>
              </a:buClr>
              <a:buSzPts val="1100"/>
              <a:buFont typeface="Arial"/>
              <a:buNone/>
            </a:pPr>
            <a:endParaRPr sz="2000">
              <a:solidFill>
                <a:schemeClr val="dk1"/>
              </a:solidFill>
            </a:endParaRPr>
          </a:p>
        </p:txBody>
      </p:sp>
      <p:sp>
        <p:nvSpPr>
          <p:cNvPr id="138" name="Google Shape;138;p16"/>
          <p:cNvSpPr txBox="1">
            <a:spLocks noGrp="1"/>
          </p:cNvSpPr>
          <p:nvPr>
            <p:ph type="title"/>
          </p:nvPr>
        </p:nvSpPr>
        <p:spPr>
          <a:xfrm>
            <a:off x="535977" y="1338575"/>
            <a:ext cx="72735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Natural/Environmental Prompt</a:t>
            </a:r>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7"/>
          <p:cNvSpPr txBox="1">
            <a:spLocks noGrp="1"/>
          </p:cNvSpPr>
          <p:nvPr>
            <p:ph type="title"/>
          </p:nvPr>
        </p:nvSpPr>
        <p:spPr>
          <a:xfrm>
            <a:off x="535977" y="1338575"/>
            <a:ext cx="72735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Natural/Environmental Prompt</a:t>
            </a:r>
            <a:endParaRPr/>
          </a:p>
        </p:txBody>
      </p:sp>
      <p:sp>
        <p:nvSpPr>
          <p:cNvPr id="145" name="Google Shape;145;p17"/>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endParaRPr sz="2000">
              <a:solidFill>
                <a:schemeClr val="dk1"/>
              </a:solidFill>
            </a:endParaRPr>
          </a:p>
        </p:txBody>
      </p:sp>
      <p:sp>
        <p:nvSpPr>
          <p:cNvPr id="147" name="Google Shape;147;p17"/>
          <p:cNvSpPr txBox="1"/>
          <p:nvPr/>
        </p:nvSpPr>
        <p:spPr>
          <a:xfrm>
            <a:off x="645150" y="1973675"/>
            <a:ext cx="7808400" cy="8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148" name="Google Shape;148;p17" descr="1.jpg"/>
          <p:cNvPicPr preferRelativeResize="0"/>
          <p:nvPr/>
        </p:nvPicPr>
        <p:blipFill>
          <a:blip r:embed="rId3">
            <a:alphaModFix/>
          </a:blip>
          <a:stretch>
            <a:fillRect/>
          </a:stretch>
        </p:blipFill>
        <p:spPr>
          <a:xfrm>
            <a:off x="-100" y="2067800"/>
            <a:ext cx="9143999" cy="4823725"/>
          </a:xfrm>
          <a:prstGeom prst="rect">
            <a:avLst/>
          </a:prstGeom>
          <a:noFill/>
          <a:ln>
            <a:noFill/>
          </a:ln>
        </p:spPr>
      </p:pic>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8"/>
          <p:cNvSpPr txBox="1">
            <a:spLocks noGrp="1"/>
          </p:cNvSpPr>
          <p:nvPr>
            <p:ph type="title"/>
          </p:nvPr>
        </p:nvSpPr>
        <p:spPr>
          <a:xfrm>
            <a:off x="535977" y="1338575"/>
            <a:ext cx="72735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Gesture Prompt</a:t>
            </a:r>
            <a:endParaRPr/>
          </a:p>
        </p:txBody>
      </p:sp>
      <p:sp>
        <p:nvSpPr>
          <p:cNvPr id="155" name="Google Shape;155;p18"/>
          <p:cNvSpPr txBox="1"/>
          <p:nvPr/>
        </p:nvSpPr>
        <p:spPr>
          <a:xfrm>
            <a:off x="68250" y="2024375"/>
            <a:ext cx="9075600" cy="4322100"/>
          </a:xfrm>
          <a:prstGeom prst="rect">
            <a:avLst/>
          </a:prstGeom>
          <a:noFill/>
          <a:ln>
            <a:noFill/>
          </a:ln>
        </p:spPr>
        <p:txBody>
          <a:bodyPr spcFirstLastPara="1" wrap="square" lIns="0" tIns="45075" rIns="0" bIns="0" anchor="t" anchorCtr="0">
            <a:noAutofit/>
          </a:bodyPr>
          <a:lstStyle/>
          <a:p>
            <a:pPr marL="457200" marR="5080" lvl="0" indent="-381000" algn="l" rtl="0">
              <a:lnSpc>
                <a:spcPct val="113571"/>
              </a:lnSpc>
              <a:spcBef>
                <a:spcPts val="0"/>
              </a:spcBef>
              <a:spcAft>
                <a:spcPts val="0"/>
              </a:spcAft>
              <a:buClr>
                <a:schemeClr val="dk1"/>
              </a:buClr>
              <a:buSzPts val="2400"/>
              <a:buChar char="●"/>
            </a:pPr>
            <a:r>
              <a:rPr lang="en-US" sz="2400">
                <a:solidFill>
                  <a:schemeClr val="dk1"/>
                </a:solidFill>
              </a:rPr>
              <a:t>Gesturing (e.g. pointing to, looking at, moving, or touching an item or area) to indicate a correct response. </a:t>
            </a:r>
            <a:endParaRPr sz="2400">
              <a:solidFill>
                <a:schemeClr val="dk1"/>
              </a:solidFill>
            </a:endParaRPr>
          </a:p>
          <a:p>
            <a:pPr marL="457200" marR="5080" lvl="0" indent="-381000" algn="l" rtl="0">
              <a:lnSpc>
                <a:spcPct val="113571"/>
              </a:lnSpc>
              <a:spcBef>
                <a:spcPts val="0"/>
              </a:spcBef>
              <a:spcAft>
                <a:spcPts val="0"/>
              </a:spcAft>
              <a:buClr>
                <a:schemeClr val="dk1"/>
              </a:buClr>
              <a:buSzPts val="2400"/>
              <a:buChar char="●"/>
            </a:pPr>
            <a:r>
              <a:rPr lang="en-US" sz="2400">
                <a:solidFill>
                  <a:schemeClr val="dk1"/>
                </a:solidFill>
              </a:rPr>
              <a:t>Pointing, facial expression, mouthing words silently or indicating the physical movement you want the student to do. </a:t>
            </a:r>
            <a:endParaRPr sz="2400">
              <a:solidFill>
                <a:schemeClr val="dk1"/>
              </a:solidFill>
            </a:endParaRPr>
          </a:p>
          <a:p>
            <a:pPr marL="457200" marR="5080" lvl="0" indent="-381000" algn="l" rtl="0">
              <a:lnSpc>
                <a:spcPct val="113571"/>
              </a:lnSpc>
              <a:spcBef>
                <a:spcPts val="0"/>
              </a:spcBef>
              <a:spcAft>
                <a:spcPts val="0"/>
              </a:spcAft>
              <a:buClr>
                <a:schemeClr val="dk1"/>
              </a:buClr>
              <a:buSzPts val="2400"/>
              <a:buChar char="●"/>
            </a:pPr>
            <a:r>
              <a:rPr lang="en-US" sz="2400">
                <a:solidFill>
                  <a:schemeClr val="dk1"/>
                </a:solidFill>
              </a:rPr>
              <a:t>Example: The paraprofessional points to the visual schedule on a student’s desk to signal time for a transition.</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A gestural prompt with a toddler:</a:t>
            </a:r>
            <a:endParaRPr sz="2400">
              <a:solidFill>
                <a:schemeClr val="dk1"/>
              </a:solidFill>
            </a:endParaRPr>
          </a:p>
          <a:p>
            <a:pPr marL="0" lvl="0" indent="0" algn="l" rtl="0">
              <a:spcBef>
                <a:spcPts val="0"/>
              </a:spcBef>
              <a:spcAft>
                <a:spcPts val="0"/>
              </a:spcAft>
              <a:buNone/>
            </a:pPr>
            <a:r>
              <a:rPr lang="en-US" sz="2400" u="sng">
                <a:solidFill>
                  <a:schemeClr val="hlink"/>
                </a:solidFill>
                <a:hlinkClick r:id="rId3"/>
              </a:rPr>
              <a:t>		https://www.youtube.com/watch?time_continue=10&amp;v=Nrgoox-fS5Q</a:t>
            </a:r>
            <a:endParaRPr sz="2400">
              <a:solidFill>
                <a:schemeClr val="dk1"/>
              </a:solidFill>
            </a:endParaRPr>
          </a:p>
          <a:p>
            <a:pPr marL="0" marR="5080" lvl="0" indent="0" algn="l" rtl="0">
              <a:lnSpc>
                <a:spcPct val="113571"/>
              </a:lnSpc>
              <a:spcBef>
                <a:spcPts val="0"/>
              </a:spcBef>
              <a:spcAft>
                <a:spcPts val="0"/>
              </a:spcAft>
              <a:buNone/>
            </a:pPr>
            <a:endParaRPr sz="2400">
              <a:solidFill>
                <a:schemeClr val="dk1"/>
              </a:solidFill>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9"/>
          <p:cNvSpPr txBox="1">
            <a:spLocks noGrp="1"/>
          </p:cNvSpPr>
          <p:nvPr>
            <p:ph type="title"/>
          </p:nvPr>
        </p:nvSpPr>
        <p:spPr>
          <a:xfrm>
            <a:off x="535977" y="1338575"/>
            <a:ext cx="72735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Gesture Prompt</a:t>
            </a:r>
            <a:endParaRPr/>
          </a:p>
        </p:txBody>
      </p:sp>
      <p:sp>
        <p:nvSpPr>
          <p:cNvPr id="161" name="Google Shape;161;p19"/>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endParaRPr sz="2000">
              <a:solidFill>
                <a:schemeClr val="dk1"/>
              </a:solidFill>
            </a:endParaRPr>
          </a:p>
        </p:txBody>
      </p:sp>
      <p:sp>
        <p:nvSpPr>
          <p:cNvPr id="163" name="Google Shape;163;p19"/>
          <p:cNvSpPr txBox="1"/>
          <p:nvPr/>
        </p:nvSpPr>
        <p:spPr>
          <a:xfrm>
            <a:off x="645150" y="1973675"/>
            <a:ext cx="7808400" cy="8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164" name="Google Shape;164;p19" descr="2.jpg"/>
          <p:cNvPicPr preferRelativeResize="0"/>
          <p:nvPr/>
        </p:nvPicPr>
        <p:blipFill>
          <a:blip r:embed="rId3">
            <a:alphaModFix/>
          </a:blip>
          <a:stretch>
            <a:fillRect/>
          </a:stretch>
        </p:blipFill>
        <p:spPr>
          <a:xfrm>
            <a:off x="68300" y="1973675"/>
            <a:ext cx="9075599" cy="5662550"/>
          </a:xfrm>
          <a:prstGeom prst="rect">
            <a:avLst/>
          </a:prstGeom>
          <a:noFill/>
          <a:ln>
            <a:noFill/>
          </a:ln>
        </p:spPr>
      </p:pic>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0"/>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Verbal Prompt (Direct or Indirect)</a:t>
            </a:r>
            <a:endParaRPr/>
          </a:p>
        </p:txBody>
      </p:sp>
      <p:sp>
        <p:nvSpPr>
          <p:cNvPr id="170" name="Google Shape;170;p20"/>
          <p:cNvSpPr txBox="1"/>
          <p:nvPr/>
        </p:nvSpPr>
        <p:spPr>
          <a:xfrm>
            <a:off x="645150" y="2024375"/>
            <a:ext cx="7949700" cy="26574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b="1">
                <a:solidFill>
                  <a:schemeClr val="dk1"/>
                </a:solidFill>
              </a:rPr>
              <a:t>Explicitly stating</a:t>
            </a:r>
            <a:r>
              <a:rPr lang="en-US" sz="2000">
                <a:solidFill>
                  <a:schemeClr val="dk1"/>
                </a:solidFill>
              </a:rPr>
              <a:t> the behavior that needs to occur </a:t>
            </a:r>
            <a:endParaRPr sz="2000">
              <a:solidFill>
                <a:schemeClr val="dk1"/>
              </a:solidFill>
            </a:endParaRPr>
          </a:p>
          <a:p>
            <a:pPr marL="0" marR="5080" lvl="0" indent="0" algn="l" rtl="0">
              <a:lnSpc>
                <a:spcPct val="113571"/>
              </a:lnSpc>
              <a:spcBef>
                <a:spcPts val="0"/>
              </a:spcBef>
              <a:spcAft>
                <a:spcPts val="0"/>
              </a:spcAft>
              <a:buNone/>
            </a:pPr>
            <a:r>
              <a:rPr lang="en-US" sz="2000">
                <a:solidFill>
                  <a:schemeClr val="dk1"/>
                </a:solidFill>
              </a:rPr>
              <a:t>Example: “it is time to line up for recess.”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 direct prompt might involve the adult saying </a:t>
            </a:r>
            <a:r>
              <a:rPr lang="en-US" sz="2000" b="1">
                <a:solidFill>
                  <a:schemeClr val="dk1"/>
                </a:solidFill>
              </a:rPr>
              <a:t>the entire word</a:t>
            </a:r>
            <a:r>
              <a:rPr lang="en-US" sz="2000">
                <a:solidFill>
                  <a:schemeClr val="dk1"/>
                </a:solidFill>
              </a:rPr>
              <a:t> or phrase that he is trying to elicit from the student.</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 partial or indirect  verbal prompt might be </a:t>
            </a:r>
            <a:r>
              <a:rPr lang="en-US" sz="2000" b="1">
                <a:solidFill>
                  <a:schemeClr val="dk1"/>
                </a:solidFill>
              </a:rPr>
              <a:t>providing only the first</a:t>
            </a:r>
            <a:r>
              <a:rPr lang="en-US" sz="2000">
                <a:solidFill>
                  <a:schemeClr val="dk1"/>
                </a:solidFill>
              </a:rPr>
              <a:t> sound or syllable to cue the student to proceed for the rest.</a:t>
            </a:r>
            <a:endParaRPr sz="2000">
              <a:solidFill>
                <a:schemeClr val="dk1"/>
              </a:solidFill>
            </a:endParaRPr>
          </a:p>
        </p:txBody>
      </p:sp>
      <p:sp>
        <p:nvSpPr>
          <p:cNvPr id="172" name="Google Shape;172;p20"/>
          <p:cNvSpPr txBox="1"/>
          <p:nvPr/>
        </p:nvSpPr>
        <p:spPr>
          <a:xfrm>
            <a:off x="645150" y="1973675"/>
            <a:ext cx="7808400" cy="8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173" name="Google Shape;173;p20" descr="Screen Shot 2017-11-04 at 6.11.46 PM.png"/>
          <p:cNvPicPr preferRelativeResize="0"/>
          <p:nvPr/>
        </p:nvPicPr>
        <p:blipFill>
          <a:blip r:embed="rId3">
            <a:alphaModFix/>
          </a:blip>
          <a:stretch>
            <a:fillRect/>
          </a:stretch>
        </p:blipFill>
        <p:spPr>
          <a:xfrm>
            <a:off x="645150" y="4421550"/>
            <a:ext cx="4640624" cy="2251475"/>
          </a:xfrm>
          <a:prstGeom prst="rect">
            <a:avLst/>
          </a:prstGeom>
          <a:noFill/>
          <a:ln>
            <a:noFill/>
          </a:ln>
        </p:spPr>
      </p:pic>
      <p:pic>
        <p:nvPicPr>
          <p:cNvPr id="174" name="Google Shape;174;p20" descr="Screen Shot 2017-11-04 at 6.12.30 PM.png"/>
          <p:cNvPicPr preferRelativeResize="0"/>
          <p:nvPr/>
        </p:nvPicPr>
        <p:blipFill>
          <a:blip r:embed="rId4">
            <a:alphaModFix/>
          </a:blip>
          <a:stretch>
            <a:fillRect/>
          </a:stretch>
        </p:blipFill>
        <p:spPr>
          <a:xfrm>
            <a:off x="5265928" y="4231525"/>
            <a:ext cx="3328924" cy="2251475"/>
          </a:xfrm>
          <a:prstGeom prst="rect">
            <a:avLst/>
          </a:prstGeom>
          <a:noFill/>
          <a:ln>
            <a:noFill/>
          </a:ln>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1"/>
          <p:cNvSpPr txBox="1">
            <a:spLocks noGrp="1"/>
          </p:cNvSpPr>
          <p:nvPr>
            <p:ph type="title"/>
          </p:nvPr>
        </p:nvSpPr>
        <p:spPr>
          <a:xfrm>
            <a:off x="535975" y="11790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Visual Prompt</a:t>
            </a:r>
            <a:endParaRPr sz="1300"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
        <p:nvSpPr>
          <p:cNvPr id="180" name="Google Shape;180;p21"/>
          <p:cNvSpPr txBox="1"/>
          <p:nvPr/>
        </p:nvSpPr>
        <p:spPr>
          <a:xfrm>
            <a:off x="-7900" y="1719575"/>
            <a:ext cx="6159900" cy="26574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Refers to icons/symbols, pictures or visual schedules to complete desired task.</a:t>
            </a:r>
            <a:endParaRPr sz="2000">
              <a:solidFill>
                <a:schemeClr val="dk1"/>
              </a:solidFill>
            </a:endParaRPr>
          </a:p>
          <a:p>
            <a:pPr marL="457200" marR="5080" lvl="0" indent="-342900" algn="l" rtl="0">
              <a:lnSpc>
                <a:spcPct val="113571"/>
              </a:lnSpc>
              <a:spcBef>
                <a:spcPts val="0"/>
              </a:spcBef>
              <a:spcAft>
                <a:spcPts val="0"/>
              </a:spcAft>
              <a:buClr>
                <a:schemeClr val="dk1"/>
              </a:buClr>
              <a:buSzPts val="1800"/>
              <a:buChar char="●"/>
            </a:pPr>
            <a:r>
              <a:rPr lang="en-US" sz="1800">
                <a:solidFill>
                  <a:schemeClr val="dk1"/>
                </a:solidFill>
              </a:rPr>
              <a:t>A visual prompt can include a video, photograph or drawing on a medium like paper, a whiteboard, or  an electronic device.</a:t>
            </a:r>
            <a:endParaRPr sz="1800">
              <a:solidFill>
                <a:schemeClr val="dk1"/>
              </a:solidFill>
            </a:endParaRPr>
          </a:p>
          <a:p>
            <a:pPr marL="457200" marR="5080" lvl="0" indent="-342900" algn="l" rtl="0">
              <a:lnSpc>
                <a:spcPct val="113571"/>
              </a:lnSpc>
              <a:spcBef>
                <a:spcPts val="0"/>
              </a:spcBef>
              <a:spcAft>
                <a:spcPts val="0"/>
              </a:spcAft>
              <a:buClr>
                <a:schemeClr val="dk1"/>
              </a:buClr>
              <a:buSzPts val="1800"/>
              <a:buChar char="●"/>
            </a:pPr>
            <a:r>
              <a:rPr lang="en-US" sz="1800" b="1">
                <a:solidFill>
                  <a:schemeClr val="dk1"/>
                </a:solidFill>
              </a:rPr>
              <a:t>Example: </a:t>
            </a:r>
            <a:r>
              <a:rPr lang="en-US" sz="1800">
                <a:solidFill>
                  <a:schemeClr val="dk1"/>
                </a:solidFill>
              </a:rPr>
              <a:t>Teacher asks learner, “Clap your hands.”</a:t>
            </a:r>
            <a:endParaRPr sz="1800">
              <a:solidFill>
                <a:schemeClr val="dk1"/>
              </a:solidFill>
            </a:endParaRPr>
          </a:p>
          <a:p>
            <a:pPr marL="457200" marR="5080" lvl="0" indent="-342900" algn="l" rtl="0">
              <a:lnSpc>
                <a:spcPct val="113571"/>
              </a:lnSpc>
              <a:spcBef>
                <a:spcPts val="0"/>
              </a:spcBef>
              <a:spcAft>
                <a:spcPts val="0"/>
              </a:spcAft>
              <a:buClr>
                <a:schemeClr val="dk1"/>
              </a:buClr>
              <a:buSzPts val="1800"/>
              <a:buChar char="●"/>
            </a:pPr>
            <a:r>
              <a:rPr lang="en-US" sz="1800">
                <a:solidFill>
                  <a:schemeClr val="dk1"/>
                </a:solidFill>
              </a:rPr>
              <a:t>Teacher prompts learner by playing a video of a person clapping his hands.</a:t>
            </a:r>
            <a:endParaRPr sz="1800">
              <a:solidFill>
                <a:schemeClr val="dk1"/>
              </a:solidFill>
            </a:endParaRPr>
          </a:p>
        </p:txBody>
      </p:sp>
      <p:sp>
        <p:nvSpPr>
          <p:cNvPr id="182" name="Google Shape;182;p21"/>
          <p:cNvSpPr txBox="1"/>
          <p:nvPr/>
        </p:nvSpPr>
        <p:spPr>
          <a:xfrm>
            <a:off x="2501650" y="514375"/>
            <a:ext cx="3470100" cy="5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183" name="Google Shape;183;p21"/>
          <p:cNvPicPr preferRelativeResize="0"/>
          <p:nvPr/>
        </p:nvPicPr>
        <p:blipFill>
          <a:blip r:embed="rId3">
            <a:alphaModFix/>
          </a:blip>
          <a:stretch>
            <a:fillRect/>
          </a:stretch>
        </p:blipFill>
        <p:spPr>
          <a:xfrm>
            <a:off x="-84300" y="4265050"/>
            <a:ext cx="9228926" cy="2783525"/>
          </a:xfrm>
          <a:prstGeom prst="rect">
            <a:avLst/>
          </a:prstGeom>
          <a:noFill/>
          <a:ln>
            <a:noFill/>
          </a:ln>
        </p:spPr>
      </p:pic>
      <p:pic>
        <p:nvPicPr>
          <p:cNvPr id="184" name="Google Shape;184;p21"/>
          <p:cNvPicPr preferRelativeResize="0"/>
          <p:nvPr/>
        </p:nvPicPr>
        <p:blipFill>
          <a:blip r:embed="rId4">
            <a:alphaModFix/>
          </a:blip>
          <a:stretch>
            <a:fillRect/>
          </a:stretch>
        </p:blipFill>
        <p:spPr>
          <a:xfrm>
            <a:off x="6080500" y="1338625"/>
            <a:ext cx="3064126" cy="3499375"/>
          </a:xfrm>
          <a:prstGeom prst="rect">
            <a:avLst/>
          </a:prstGeom>
          <a:noFill/>
          <a:ln>
            <a:noFill/>
          </a:ln>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2"/>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Modeling </a:t>
            </a:r>
            <a:endParaRPr/>
          </a:p>
        </p:txBody>
      </p:sp>
      <p:sp>
        <p:nvSpPr>
          <p:cNvPr id="190" name="Google Shape;190;p22"/>
          <p:cNvSpPr txBox="1"/>
          <p:nvPr/>
        </p:nvSpPr>
        <p:spPr>
          <a:xfrm>
            <a:off x="645150" y="2024375"/>
            <a:ext cx="8498700" cy="46770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Acting out the desired behavior in order to encourage the initiation of that behavior by the student.</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Example 1: The teacher sits up tall in her seat with her hands folded on top of the table as students come to a math group. She waits until they copy her behavior.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u="sng">
                <a:solidFill>
                  <a:schemeClr val="hlink"/>
                </a:solidFill>
                <a:hlinkClick r:id="rId3"/>
              </a:rPr>
              <a:t>https://www.youtube.com/watch?v=64t2prEjOM8</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u="sng">
                <a:solidFill>
                  <a:schemeClr val="hlink"/>
                </a:solidFill>
                <a:hlinkClick r:id="rId4"/>
              </a:rPr>
              <a:t>https://www.youtube.com/watch?time_continue=19&amp;v=WdYlAWFuPNg</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Example 2:  </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pic>
        <p:nvPicPr>
          <p:cNvPr id="192" name="Google Shape;192;p22" descr="Screen Shot 2017-11-05 at 8.20.22 AM.png"/>
          <p:cNvPicPr preferRelativeResize="0"/>
          <p:nvPr/>
        </p:nvPicPr>
        <p:blipFill>
          <a:blip r:embed="rId5">
            <a:alphaModFix/>
          </a:blip>
          <a:stretch>
            <a:fillRect/>
          </a:stretch>
        </p:blipFill>
        <p:spPr>
          <a:xfrm>
            <a:off x="0" y="5117675"/>
            <a:ext cx="9143999" cy="1848550"/>
          </a:xfrm>
          <a:prstGeom prst="rect">
            <a:avLst/>
          </a:prstGeom>
          <a:noFill/>
          <a:ln>
            <a:noFill/>
          </a:ln>
        </p:spPr>
      </p:pic>
      <p:pic>
        <p:nvPicPr>
          <p:cNvPr id="193" name="Google Shape;193;p22" descr="Screen Shot 2017-11-05 at 8.23.19 AM.png"/>
          <p:cNvPicPr preferRelativeResize="0"/>
          <p:nvPr/>
        </p:nvPicPr>
        <p:blipFill>
          <a:blip r:embed="rId6">
            <a:alphaModFix/>
          </a:blip>
          <a:stretch>
            <a:fillRect/>
          </a:stretch>
        </p:blipFill>
        <p:spPr>
          <a:xfrm>
            <a:off x="4325050" y="881375"/>
            <a:ext cx="3237801" cy="1848550"/>
          </a:xfrm>
          <a:prstGeom prst="rect">
            <a:avLst/>
          </a:prstGeom>
          <a:noFill/>
          <a:ln>
            <a:noFill/>
          </a:ln>
        </p:spPr>
      </p:pic>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3"/>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Physical Prompt (Partial) </a:t>
            </a:r>
            <a:endParaRPr sz="1300"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
        <p:nvSpPr>
          <p:cNvPr id="199" name="Google Shape;199;p23"/>
          <p:cNvSpPr txBox="1"/>
          <p:nvPr/>
        </p:nvSpPr>
        <p:spPr>
          <a:xfrm>
            <a:off x="68300" y="1948175"/>
            <a:ext cx="8276100" cy="29412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b="1">
                <a:solidFill>
                  <a:schemeClr val="dk1"/>
                </a:solidFill>
              </a:rPr>
              <a:t>Light physical touch </a:t>
            </a:r>
            <a:r>
              <a:rPr lang="en-US" sz="2000">
                <a:solidFill>
                  <a:schemeClr val="dk1"/>
                </a:solidFill>
              </a:rPr>
              <a:t>or direction to encourage student to finish the task.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Partial physical assistance may involve touching the student’s hand to initiate the response and providing minimal physical guidance to get the desired response.</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This is a less intrusive physical prompt. </a:t>
            </a:r>
            <a:endParaRPr sz="2000">
              <a:solidFill>
                <a:schemeClr val="dk1"/>
              </a:solidFill>
            </a:endParaRPr>
          </a:p>
          <a:p>
            <a:pPr marL="0" lvl="0" indent="457200" algn="l" rtl="0">
              <a:spcBef>
                <a:spcPts val="0"/>
              </a:spcBef>
              <a:spcAft>
                <a:spcPts val="0"/>
              </a:spcAft>
              <a:buNone/>
            </a:pPr>
            <a:r>
              <a:rPr lang="en-US" sz="2000" b="1">
                <a:solidFill>
                  <a:schemeClr val="dk1"/>
                </a:solidFill>
              </a:rPr>
              <a:t>Examples: </a:t>
            </a:r>
            <a:r>
              <a:rPr lang="en-US" sz="2000">
                <a:solidFill>
                  <a:schemeClr val="dk1"/>
                </a:solidFill>
              </a:rPr>
              <a:t>Teacher asks learner, “Clap your hands.”</a:t>
            </a:r>
            <a:endParaRPr sz="2000">
              <a:solidFill>
                <a:schemeClr val="dk1"/>
              </a:solidFill>
            </a:endParaRPr>
          </a:p>
          <a:p>
            <a:pPr marL="914400" lvl="0" indent="0" algn="l" rtl="0">
              <a:spcBef>
                <a:spcPts val="0"/>
              </a:spcBef>
              <a:spcAft>
                <a:spcPts val="0"/>
              </a:spcAft>
              <a:buNone/>
            </a:pPr>
            <a:r>
              <a:rPr lang="en-US" sz="2000">
                <a:solidFill>
                  <a:schemeClr val="dk1"/>
                </a:solidFill>
              </a:rPr>
              <a:t>Teacher prompts learner by gently touching each of the learner’s two hands and gently nudging the learner’s hands toward each other.</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Touching the student’s hand as cue to begin writing. Touch the student’s elbow as a cue to reach for an object. </a:t>
            </a:r>
            <a:endParaRPr sz="2000">
              <a:solidFill>
                <a:schemeClr val="dk1"/>
              </a:solidFill>
            </a:endParaRPr>
          </a:p>
        </p:txBody>
      </p:sp>
      <p:sp>
        <p:nvSpPr>
          <p:cNvPr id="201" name="Google Shape;201;p23"/>
          <p:cNvSpPr txBox="1"/>
          <p:nvPr/>
        </p:nvSpPr>
        <p:spPr>
          <a:xfrm>
            <a:off x="68300" y="1973675"/>
            <a:ext cx="8385300" cy="253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a:p>
            <a:pPr marL="0" lvl="0" indent="0" algn="l" rtl="0">
              <a:spcBef>
                <a:spcPts val="0"/>
              </a:spcBef>
              <a:spcAft>
                <a:spcPts val="0"/>
              </a:spcAft>
              <a:buNone/>
            </a:pPr>
            <a:endParaRPr sz="1800"/>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4"/>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Physical Prompt (Partial) </a:t>
            </a:r>
            <a:endParaRPr sz="1300"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
        <p:nvSpPr>
          <p:cNvPr id="207" name="Google Shape;207;p24"/>
          <p:cNvSpPr txBox="1"/>
          <p:nvPr/>
        </p:nvSpPr>
        <p:spPr>
          <a:xfrm>
            <a:off x="-7900" y="1948175"/>
            <a:ext cx="8276100" cy="29412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Examples; a tap to elbow to encourage a choice for lunch</a:t>
            </a:r>
            <a:endParaRPr sz="2000">
              <a:solidFill>
                <a:schemeClr val="dk1"/>
              </a:solidFill>
            </a:endParaRPr>
          </a:p>
          <a:p>
            <a:pPr marL="457200" marR="5080" lvl="0" indent="0" algn="l" rtl="0">
              <a:lnSpc>
                <a:spcPct val="113571"/>
              </a:lnSpc>
              <a:spcBef>
                <a:spcPts val="0"/>
              </a:spcBef>
              <a:spcAft>
                <a:spcPts val="0"/>
              </a:spcAft>
              <a:buNone/>
            </a:pPr>
            <a:r>
              <a:rPr lang="en-US" sz="2000">
                <a:solidFill>
                  <a:schemeClr val="dk1"/>
                </a:solidFill>
              </a:rPr>
              <a:t>; a tap on the SmartBoard box to indicate the need for a marker selection.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The partial physical assistance prompt can be paired with the direct verbal prompt.</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u="sng">
                <a:solidFill>
                  <a:schemeClr val="hlink"/>
                </a:solidFill>
                <a:hlinkClick r:id="rId3"/>
              </a:rPr>
              <a:t>https://www.youtube.com/watch?v=AloUad4kVxQ</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u="sng">
                <a:solidFill>
                  <a:schemeClr val="hlink"/>
                </a:solidFill>
                <a:hlinkClick r:id="rId4"/>
              </a:rPr>
              <a:t>http://mast.ecu.edu/modules/ta/lib/media/video01.html</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u="sng">
                <a:solidFill>
                  <a:schemeClr val="hlink"/>
                </a:solidFill>
                <a:hlinkClick r:id="rId5"/>
              </a:rPr>
              <a:t>http://mast.ecu.edu/modules/ps/lib/media/video05.html</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Any questions so far?</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5"/>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Physical Prompt (Full) </a:t>
            </a:r>
            <a:endParaRPr sz="1300"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
        <p:nvSpPr>
          <p:cNvPr id="214" name="Google Shape;214;p25"/>
          <p:cNvSpPr txBox="1"/>
          <p:nvPr/>
        </p:nvSpPr>
        <p:spPr>
          <a:xfrm>
            <a:off x="68300" y="1948175"/>
            <a:ext cx="8276100" cy="26715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 physical prompt is where the teacher provides </a:t>
            </a:r>
            <a:endParaRPr sz="2000">
              <a:solidFill>
                <a:schemeClr val="dk1"/>
              </a:solidFill>
            </a:endParaRPr>
          </a:p>
          <a:p>
            <a:pPr marL="0" marR="5080" lvl="0" indent="457200" algn="l" rtl="0">
              <a:lnSpc>
                <a:spcPct val="113571"/>
              </a:lnSpc>
              <a:spcBef>
                <a:spcPts val="0"/>
              </a:spcBef>
              <a:spcAft>
                <a:spcPts val="0"/>
              </a:spcAft>
              <a:buNone/>
            </a:pPr>
            <a:r>
              <a:rPr lang="en-US" sz="2000">
                <a:solidFill>
                  <a:schemeClr val="dk1"/>
                </a:solidFill>
              </a:rPr>
              <a:t>physical contact to guide the learner through </a:t>
            </a:r>
            <a:endParaRPr sz="2000">
              <a:solidFill>
                <a:schemeClr val="dk1"/>
              </a:solidFill>
            </a:endParaRPr>
          </a:p>
          <a:p>
            <a:pPr marL="0" marR="5080" lvl="0" indent="457200" algn="l" rtl="0">
              <a:lnSpc>
                <a:spcPct val="113571"/>
              </a:lnSpc>
              <a:spcBef>
                <a:spcPts val="0"/>
              </a:spcBef>
              <a:spcAft>
                <a:spcPts val="0"/>
              </a:spcAft>
              <a:buNone/>
            </a:pPr>
            <a:r>
              <a:rPr lang="en-US" sz="2000" b="1">
                <a:solidFill>
                  <a:schemeClr val="dk1"/>
                </a:solidFill>
              </a:rPr>
              <a:t>the entire</a:t>
            </a:r>
            <a:r>
              <a:rPr lang="en-US" sz="2000">
                <a:solidFill>
                  <a:schemeClr val="dk1"/>
                </a:solidFill>
              </a:rPr>
              <a:t> requested activity. (Aka HOH)</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Considered the most </a:t>
            </a:r>
            <a:r>
              <a:rPr lang="en-US" sz="2000" b="1">
                <a:solidFill>
                  <a:schemeClr val="dk1"/>
                </a:solidFill>
              </a:rPr>
              <a:t>intrusive prompt</a:t>
            </a:r>
            <a:r>
              <a:rPr lang="en-US" sz="2000">
                <a:solidFill>
                  <a:schemeClr val="dk1"/>
                </a:solidFill>
              </a:rPr>
              <a:t>.</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Usually used to teach a motor response; i.e., when teaching how to purposely use a new toy or object; how to complete a task and put in a finished box, etc…</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b="1">
                <a:solidFill>
                  <a:schemeClr val="dk1"/>
                </a:solidFill>
              </a:rPr>
              <a:t>Example: </a:t>
            </a:r>
            <a:r>
              <a:rPr lang="en-US" sz="2000">
                <a:solidFill>
                  <a:schemeClr val="dk1"/>
                </a:solidFill>
              </a:rPr>
              <a:t>Teacher asks learner, “Clap your hands.” Teacher prompts learner by holding each of the learner’s hands in his hands and then moving the learners hands through the entire action of hand-clapping. </a:t>
            </a:r>
            <a:r>
              <a:rPr lang="en-US" sz="2000" b="1">
                <a:solidFill>
                  <a:schemeClr val="dk1"/>
                </a:solidFill>
              </a:rPr>
              <a:t>Example: </a:t>
            </a:r>
            <a:r>
              <a:rPr lang="en-US" sz="2000">
                <a:solidFill>
                  <a:schemeClr val="dk1"/>
                </a:solidFill>
              </a:rPr>
              <a:t>A paraprofessional physically positions Kim’s fingers on the spoon, provides a downward motion into the cereal bowl, then moves Kim’s cereal-filled spoon to her mouth.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u="sng">
                <a:solidFill>
                  <a:schemeClr val="hlink"/>
                </a:solidFill>
                <a:hlinkClick r:id="rId3"/>
              </a:rPr>
              <a:t>https://www.youtube.com/watch?v=fLToV4Pjgac</a:t>
            </a:r>
            <a:endParaRPr sz="2000">
              <a:solidFill>
                <a:schemeClr val="dk1"/>
              </a:solidFill>
            </a:endParaRPr>
          </a:p>
        </p:txBody>
      </p:sp>
      <p:pic>
        <p:nvPicPr>
          <p:cNvPr id="216" name="Google Shape;216;p25"/>
          <p:cNvPicPr preferRelativeResize="0"/>
          <p:nvPr/>
        </p:nvPicPr>
        <p:blipFill>
          <a:blip r:embed="rId4">
            <a:alphaModFix/>
          </a:blip>
          <a:stretch>
            <a:fillRect/>
          </a:stretch>
        </p:blipFill>
        <p:spPr>
          <a:xfrm>
            <a:off x="5943275" y="1277975"/>
            <a:ext cx="3200725" cy="2033150"/>
          </a:xfrm>
          <a:prstGeom prst="rect">
            <a:avLst/>
          </a:prstGeom>
          <a:noFill/>
          <a:ln>
            <a:noFill/>
          </a:ln>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8"/>
          <p:cNvSpPr txBox="1">
            <a:spLocks noGrp="1"/>
          </p:cNvSpPr>
          <p:nvPr>
            <p:ph type="title"/>
          </p:nvPr>
        </p:nvSpPr>
        <p:spPr>
          <a:xfrm>
            <a:off x="535991" y="1338575"/>
            <a:ext cx="73158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PD Goals</a:t>
            </a:r>
            <a:endParaRPr/>
          </a:p>
        </p:txBody>
      </p:sp>
      <p:sp>
        <p:nvSpPr>
          <p:cNvPr id="79" name="Google Shape;79;p8"/>
          <p:cNvSpPr txBox="1"/>
          <p:nvPr/>
        </p:nvSpPr>
        <p:spPr>
          <a:xfrm>
            <a:off x="568950" y="2537450"/>
            <a:ext cx="8224800" cy="4114500"/>
          </a:xfrm>
          <a:prstGeom prst="rect">
            <a:avLst/>
          </a:prstGeom>
          <a:noFill/>
          <a:ln>
            <a:noFill/>
          </a:ln>
        </p:spPr>
        <p:txBody>
          <a:bodyPr spcFirstLastPara="1" wrap="square" lIns="0" tIns="12700" rIns="0" bIns="0" anchor="t" anchorCtr="0">
            <a:noAutofit/>
          </a:bodyPr>
          <a:lstStyle/>
          <a:p>
            <a:pPr marL="267970" marR="0" lvl="0" indent="-255270" algn="l" rtl="0">
              <a:lnSpc>
                <a:spcPct val="100000"/>
              </a:lnSpc>
              <a:spcBef>
                <a:spcPts val="0"/>
              </a:spcBef>
              <a:spcAft>
                <a:spcPts val="0"/>
              </a:spcAft>
              <a:buClr>
                <a:srgbClr val="9F4CA2"/>
              </a:buClr>
              <a:buSzPts val="2800"/>
              <a:buFont typeface="Calibri"/>
              <a:buChar char="•"/>
            </a:pPr>
            <a:r>
              <a:rPr lang="en-US" sz="2800">
                <a:solidFill>
                  <a:schemeClr val="dk1"/>
                </a:solidFill>
                <a:latin typeface="Calibri"/>
                <a:ea typeface="Calibri"/>
                <a:cs typeface="Calibri"/>
                <a:sym typeface="Calibri"/>
              </a:rPr>
              <a:t>To understand how prompting, fading, and data collection affect student growth and independence. (prompts: least to most) </a:t>
            </a:r>
            <a:endParaRPr sz="2800">
              <a:solidFill>
                <a:schemeClr val="dk1"/>
              </a:solidFill>
              <a:latin typeface="Calibri"/>
              <a:ea typeface="Calibri"/>
              <a:cs typeface="Calibri"/>
              <a:sym typeface="Calibri"/>
            </a:endParaRPr>
          </a:p>
          <a:p>
            <a:pPr marL="267970" marR="0" lvl="0" indent="-255270" algn="l" rtl="0">
              <a:lnSpc>
                <a:spcPct val="100000"/>
              </a:lnSpc>
              <a:spcBef>
                <a:spcPts val="0"/>
              </a:spcBef>
              <a:spcAft>
                <a:spcPts val="0"/>
              </a:spcAft>
              <a:buClr>
                <a:srgbClr val="9F4CA2"/>
              </a:buClr>
              <a:buSzPts val="2800"/>
              <a:buFont typeface="Calibri"/>
              <a:buChar char="•"/>
            </a:pPr>
            <a:r>
              <a:rPr lang="en-US" sz="2800">
                <a:solidFill>
                  <a:schemeClr val="dk1"/>
                </a:solidFill>
                <a:latin typeface="Calibri"/>
                <a:ea typeface="Calibri"/>
                <a:cs typeface="Calibri"/>
                <a:sym typeface="Calibri"/>
              </a:rPr>
              <a:t>To provide paras with effective strategies on the literacy development of struggling students.</a:t>
            </a:r>
            <a:endParaRPr sz="3150">
              <a:solidFill>
                <a:schemeClr val="dk1"/>
              </a:solidFill>
              <a:latin typeface="Calibri"/>
              <a:ea typeface="Calibri"/>
              <a:cs typeface="Calibri"/>
              <a:sym typeface="Calibri"/>
            </a:endParaRPr>
          </a:p>
          <a:p>
            <a:pPr marL="267970" marR="5080" lvl="0" indent="-255270" algn="l" rtl="0">
              <a:lnSpc>
                <a:spcPct val="113571"/>
              </a:lnSpc>
              <a:spcBef>
                <a:spcPts val="5"/>
              </a:spcBef>
              <a:spcAft>
                <a:spcPts val="0"/>
              </a:spcAft>
              <a:buClr>
                <a:srgbClr val="9F4CA2"/>
              </a:buClr>
              <a:buSzPts val="2800"/>
              <a:buFont typeface="Calibri"/>
              <a:buChar char="•"/>
            </a:pPr>
            <a:r>
              <a:rPr lang="en-US" sz="2800">
                <a:solidFill>
                  <a:schemeClr val="dk1"/>
                </a:solidFill>
                <a:latin typeface="Calibri"/>
                <a:ea typeface="Calibri"/>
                <a:cs typeface="Calibri"/>
                <a:sym typeface="Calibri"/>
              </a:rPr>
              <a:t>To assist paras develop independent, self-regulated work  habits for working with poor readers.</a:t>
            </a:r>
            <a:endParaRPr sz="2800">
              <a:solidFill>
                <a:schemeClr val="dk1"/>
              </a:solidFill>
              <a:latin typeface="Calibri"/>
              <a:ea typeface="Calibri"/>
              <a:cs typeface="Calibri"/>
              <a:sym typeface="Calibri"/>
            </a:endParaRPr>
          </a:p>
          <a:p>
            <a:pPr marL="0" marR="5080" lvl="0" indent="0" algn="l" rtl="0">
              <a:lnSpc>
                <a:spcPct val="113571"/>
              </a:lnSpc>
              <a:spcBef>
                <a:spcPts val="5"/>
              </a:spcBef>
              <a:spcAft>
                <a:spcPts val="0"/>
              </a:spcAft>
              <a:buNone/>
            </a:pPr>
            <a:endParaRPr sz="2800">
              <a:solidFill>
                <a:schemeClr val="dk1"/>
              </a:solidFill>
              <a:latin typeface="Calibri"/>
              <a:ea typeface="Calibri"/>
              <a:cs typeface="Calibri"/>
              <a:sym typeface="Calibri"/>
            </a:endParaRPr>
          </a:p>
        </p:txBody>
      </p:sp>
      <p:sp>
        <p:nvSpPr>
          <p:cNvPr id="80" name="Google Shape;80;p8"/>
          <p:cNvSpPr/>
          <p:nvPr/>
        </p:nvSpPr>
        <p:spPr>
          <a:xfrm>
            <a:off x="5880100" y="-45721"/>
            <a:ext cx="1868100" cy="26670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6"/>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Physical Prompt (Full) </a:t>
            </a:r>
            <a:endParaRPr sz="1300"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
        <p:nvSpPr>
          <p:cNvPr id="222" name="Google Shape;222;p26"/>
          <p:cNvSpPr txBox="1"/>
          <p:nvPr/>
        </p:nvSpPr>
        <p:spPr>
          <a:xfrm>
            <a:off x="68300" y="2176775"/>
            <a:ext cx="8739000" cy="49098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r>
              <a:rPr lang="en-US" sz="2000">
                <a:solidFill>
                  <a:schemeClr val="dk1"/>
                </a:solidFill>
              </a:rPr>
              <a:t>	A video-demo for least to most prompting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u="sng">
                <a:solidFill>
                  <a:schemeClr val="hlink"/>
                </a:solidFill>
                <a:hlinkClick r:id="rId3"/>
              </a:rPr>
              <a:t>https://www.youtube.com/watch?v=7UF2kmhiMGw</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pic>
        <p:nvPicPr>
          <p:cNvPr id="224" name="Google Shape;224;p26" descr="Figure-3-A-section-of-the-manual-illustrating-full-physical-prompts-with-photographic.png"/>
          <p:cNvPicPr preferRelativeResize="0"/>
          <p:nvPr/>
        </p:nvPicPr>
        <p:blipFill>
          <a:blip r:embed="rId4">
            <a:alphaModFix/>
          </a:blip>
          <a:stretch>
            <a:fillRect/>
          </a:stretch>
        </p:blipFill>
        <p:spPr>
          <a:xfrm>
            <a:off x="0" y="1973675"/>
            <a:ext cx="9144000" cy="3963575"/>
          </a:xfrm>
          <a:prstGeom prst="rect">
            <a:avLst/>
          </a:prstGeom>
          <a:noFill/>
          <a:ln>
            <a:noFill/>
          </a:ln>
        </p:spPr>
      </p:pic>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7"/>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Check point…</a:t>
            </a:r>
            <a:endParaRPr/>
          </a:p>
          <a:p>
            <a:pPr marL="12700" marR="0" lvl="0" indent="0" algn="l" rtl="0">
              <a:lnSpc>
                <a:spcPct val="100000"/>
              </a:lnSpc>
              <a:spcBef>
                <a:spcPts val="0"/>
              </a:spcBef>
              <a:spcAft>
                <a:spcPts val="0"/>
              </a:spcAft>
              <a:buNone/>
            </a:pPr>
            <a:endParaRPr/>
          </a:p>
        </p:txBody>
      </p:sp>
      <p:sp>
        <p:nvSpPr>
          <p:cNvPr id="230" name="Google Shape;230;p27"/>
          <p:cNvSpPr txBox="1"/>
          <p:nvPr/>
        </p:nvSpPr>
        <p:spPr>
          <a:xfrm>
            <a:off x="68300" y="2987900"/>
            <a:ext cx="5196300" cy="38700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pic>
        <p:nvPicPr>
          <p:cNvPr id="232" name="Google Shape;232;p27" descr="Screen Shot 2017-11-05 at 9.44.52 PM.png"/>
          <p:cNvPicPr preferRelativeResize="0"/>
          <p:nvPr/>
        </p:nvPicPr>
        <p:blipFill>
          <a:blip r:embed="rId3">
            <a:alphaModFix/>
          </a:blip>
          <a:stretch>
            <a:fillRect/>
          </a:stretch>
        </p:blipFill>
        <p:spPr>
          <a:xfrm>
            <a:off x="512400" y="2987925"/>
            <a:ext cx="3756076" cy="3870074"/>
          </a:xfrm>
          <a:prstGeom prst="rect">
            <a:avLst/>
          </a:prstGeom>
          <a:noFill/>
          <a:ln>
            <a:noFill/>
          </a:ln>
        </p:spPr>
      </p:pic>
      <p:sp>
        <p:nvSpPr>
          <p:cNvPr id="233" name="Google Shape;233;p27"/>
          <p:cNvSpPr txBox="1"/>
          <p:nvPr/>
        </p:nvSpPr>
        <p:spPr>
          <a:xfrm>
            <a:off x="241875" y="1900150"/>
            <a:ext cx="8790300" cy="8565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US" sz="2000"/>
              <a:t>Please grab your cell phone, and and text MATTHEWKILIC703 to 37607. Once joined, then send A, B, C, D, E etc. for your answer </a:t>
            </a:r>
            <a:endParaRPr sz="2000"/>
          </a:p>
          <a:p>
            <a:pPr marL="457200" lvl="0" indent="-355600" algn="l" rtl="0">
              <a:spcBef>
                <a:spcPts val="0"/>
              </a:spcBef>
              <a:spcAft>
                <a:spcPts val="0"/>
              </a:spcAft>
              <a:buSzPts val="2000"/>
              <a:buChar char="●"/>
            </a:pPr>
            <a:r>
              <a:rPr lang="en-US" sz="2000">
                <a:solidFill>
                  <a:schemeClr val="dk1"/>
                </a:solidFill>
              </a:rPr>
              <a:t>Respond to this poll at www.</a:t>
            </a:r>
            <a:r>
              <a:rPr lang="en-US" sz="2000">
                <a:solidFill>
                  <a:schemeClr val="dk1"/>
                </a:solidFill>
                <a:uFill>
                  <a:noFill/>
                </a:uFill>
                <a:hlinkClick r:id="rId4">
                  <a:extLst>
                    <a:ext uri="{A12FA001-AC4F-418D-AE19-62706E023703}">
                      <ahyp:hlinkClr xmlns:ahyp="http://schemas.microsoft.com/office/drawing/2018/hyperlinkcolor" val="tx"/>
                    </a:ext>
                  </a:extLst>
                </a:hlinkClick>
              </a:rPr>
              <a:t> </a:t>
            </a:r>
            <a:r>
              <a:rPr lang="en-US" sz="2000" u="sng">
                <a:solidFill>
                  <a:schemeClr val="hlink"/>
                </a:solidFill>
                <a:hlinkClick r:id="rId4"/>
              </a:rPr>
              <a:t>PollEv.com/matthewkilic703</a:t>
            </a:r>
            <a:r>
              <a:rPr lang="en-US" sz="2000">
                <a:solidFill>
                  <a:schemeClr val="dk1"/>
                </a:solidFill>
              </a:rPr>
              <a:t> </a:t>
            </a:r>
            <a:endParaRPr sz="2000"/>
          </a:p>
        </p:txBody>
      </p:sp>
      <p:pic>
        <p:nvPicPr>
          <p:cNvPr id="234" name="Google Shape;234;p27" descr="Screen Shot 2017-11-06 at 6.04.05 PM.png"/>
          <p:cNvPicPr preferRelativeResize="0"/>
          <p:nvPr/>
        </p:nvPicPr>
        <p:blipFill>
          <a:blip r:embed="rId5">
            <a:alphaModFix/>
          </a:blip>
          <a:stretch>
            <a:fillRect/>
          </a:stretch>
        </p:blipFill>
        <p:spPr>
          <a:xfrm>
            <a:off x="4335675" y="2987925"/>
            <a:ext cx="4696400" cy="3798925"/>
          </a:xfrm>
          <a:prstGeom prst="rect">
            <a:avLst/>
          </a:prstGeom>
          <a:noFill/>
          <a:ln>
            <a:noFill/>
          </a:ln>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0" name="Google Shape;240;p28"/>
          <p:cNvSpPr txBox="1"/>
          <p:nvPr/>
        </p:nvSpPr>
        <p:spPr>
          <a:xfrm>
            <a:off x="839475" y="2048875"/>
            <a:ext cx="7341900" cy="348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41" name="Google Shape;241;p28"/>
          <p:cNvPicPr preferRelativeResize="0"/>
          <p:nvPr/>
        </p:nvPicPr>
        <p:blipFill>
          <a:blip r:embed="rId3">
            <a:alphaModFix/>
          </a:blip>
          <a:stretch>
            <a:fillRect/>
          </a:stretch>
        </p:blipFill>
        <p:spPr>
          <a:xfrm>
            <a:off x="405825" y="1509875"/>
            <a:ext cx="8611424" cy="4843951"/>
          </a:xfrm>
          <a:prstGeom prst="rect">
            <a:avLst/>
          </a:prstGeom>
          <a:noFill/>
          <a:ln>
            <a:noFill/>
          </a:ln>
        </p:spPr>
      </p:pic>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9"/>
          <p:cNvSpPr txBox="1">
            <a:spLocks noGrp="1"/>
          </p:cNvSpPr>
          <p:nvPr>
            <p:ph type="title"/>
          </p:nvPr>
        </p:nvSpPr>
        <p:spPr>
          <a:xfrm>
            <a:off x="254000" y="1338575"/>
            <a:ext cx="8553300" cy="635100"/>
          </a:xfrm>
          <a:prstGeom prst="rect">
            <a:avLst/>
          </a:prstGeom>
          <a:noFill/>
          <a:ln>
            <a:noFill/>
          </a:ln>
        </p:spPr>
        <p:txBody>
          <a:bodyPr spcFirstLastPara="1" wrap="square" lIns="0" tIns="12700" rIns="0" bIns="0" anchor="t" anchorCtr="0">
            <a:noAutofit/>
          </a:bodyPr>
          <a:lstStyle/>
          <a:p>
            <a:pPr marL="0" marR="5080" lvl="0" indent="0" algn="l" rtl="0">
              <a:lnSpc>
                <a:spcPct val="113571"/>
              </a:lnSpc>
              <a:spcBef>
                <a:spcPts val="0"/>
              </a:spcBef>
              <a:spcAft>
                <a:spcPts val="0"/>
              </a:spcAft>
              <a:buNone/>
            </a:pPr>
            <a:r>
              <a:rPr lang="en-US">
                <a:latin typeface="Arial"/>
                <a:ea typeface="Arial"/>
                <a:cs typeface="Arial"/>
                <a:sym typeface="Arial"/>
              </a:rPr>
              <a:t>Your Turn - Prompt Hierarchy (10min) </a:t>
            </a:r>
            <a:endParaRPr>
              <a:latin typeface="Arial"/>
              <a:ea typeface="Arial"/>
              <a:cs typeface="Arial"/>
              <a:sym typeface="Arial"/>
            </a:endParaRPr>
          </a:p>
        </p:txBody>
      </p:sp>
      <p:sp>
        <p:nvSpPr>
          <p:cNvPr id="247" name="Google Shape;247;p29"/>
          <p:cNvSpPr txBox="1"/>
          <p:nvPr/>
        </p:nvSpPr>
        <p:spPr>
          <a:xfrm>
            <a:off x="68300" y="1948175"/>
            <a:ext cx="8739000" cy="49098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In small groups (of 2 or 3), please discuss the levels of prompts with which you’re familiar.</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Discuss what prompts are new to you.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Discuss what prompts you are currently using to address   behaviors/academic needs of your students. Be specific with examples. </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Figure out a group leader for the whole group discussion. </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pic>
        <p:nvPicPr>
          <p:cNvPr id="249" name="Google Shape;249;p29"/>
          <p:cNvPicPr preferRelativeResize="0"/>
          <p:nvPr/>
        </p:nvPicPr>
        <p:blipFill>
          <a:blip r:embed="rId3">
            <a:alphaModFix/>
          </a:blip>
          <a:stretch>
            <a:fillRect/>
          </a:stretch>
        </p:blipFill>
        <p:spPr>
          <a:xfrm>
            <a:off x="535975" y="4282550"/>
            <a:ext cx="3810000" cy="2362200"/>
          </a:xfrm>
          <a:prstGeom prst="rect">
            <a:avLst/>
          </a:prstGeom>
          <a:noFill/>
          <a:ln>
            <a:noFill/>
          </a:ln>
        </p:spPr>
      </p:pic>
      <p:pic>
        <p:nvPicPr>
          <p:cNvPr id="250" name="Google Shape;250;p29"/>
          <p:cNvPicPr preferRelativeResize="0"/>
          <p:nvPr/>
        </p:nvPicPr>
        <p:blipFill>
          <a:blip r:embed="rId4">
            <a:alphaModFix/>
          </a:blip>
          <a:stretch>
            <a:fillRect/>
          </a:stretch>
        </p:blipFill>
        <p:spPr>
          <a:xfrm>
            <a:off x="4449675" y="4054900"/>
            <a:ext cx="4357626" cy="3268225"/>
          </a:xfrm>
          <a:prstGeom prst="rect">
            <a:avLst/>
          </a:prstGeom>
          <a:noFill/>
          <a:ln>
            <a:noFill/>
          </a:ln>
        </p:spPr>
      </p:pic>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0"/>
          <p:cNvSpPr txBox="1">
            <a:spLocks noGrp="1"/>
          </p:cNvSpPr>
          <p:nvPr>
            <p:ph type="title"/>
          </p:nvPr>
        </p:nvSpPr>
        <p:spPr>
          <a:xfrm>
            <a:off x="304800" y="1338575"/>
            <a:ext cx="8937600" cy="635100"/>
          </a:xfrm>
          <a:prstGeom prst="rect">
            <a:avLst/>
          </a:prstGeom>
          <a:noFill/>
          <a:ln>
            <a:noFill/>
          </a:ln>
        </p:spPr>
        <p:txBody>
          <a:bodyPr spcFirstLastPara="1" wrap="square" lIns="0" tIns="12700" rIns="0" bIns="0" anchor="t" anchorCtr="0">
            <a:noAutofit/>
          </a:bodyPr>
          <a:lstStyle/>
          <a:p>
            <a:pPr marL="0" marR="5080" lvl="0" indent="0" algn="l" rtl="0">
              <a:lnSpc>
                <a:spcPct val="113571"/>
              </a:lnSpc>
              <a:spcBef>
                <a:spcPts val="0"/>
              </a:spcBef>
              <a:spcAft>
                <a:spcPts val="0"/>
              </a:spcAft>
              <a:buNone/>
            </a:pPr>
            <a:r>
              <a:rPr lang="en-US">
                <a:latin typeface="Arial"/>
                <a:ea typeface="Arial"/>
                <a:cs typeface="Arial"/>
                <a:sym typeface="Arial"/>
              </a:rPr>
              <a:t>Your Turn 2- Prompt Hierarchy (10min)</a:t>
            </a:r>
            <a:endParaRPr>
              <a:latin typeface="Arial"/>
              <a:ea typeface="Arial"/>
              <a:cs typeface="Arial"/>
              <a:sym typeface="Arial"/>
            </a:endParaRPr>
          </a:p>
        </p:txBody>
      </p:sp>
      <p:sp>
        <p:nvSpPr>
          <p:cNvPr id="256" name="Google Shape;256;p30"/>
          <p:cNvSpPr txBox="1"/>
          <p:nvPr/>
        </p:nvSpPr>
        <p:spPr>
          <a:xfrm>
            <a:off x="68300" y="1948175"/>
            <a:ext cx="9246000" cy="49098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Case Scenario: Suppose you teach a child to “wash hands in the wash basin” initially </a:t>
            </a:r>
            <a:r>
              <a:rPr lang="en-US" sz="2000" b="1">
                <a:solidFill>
                  <a:schemeClr val="dk1"/>
                </a:solidFill>
              </a:rPr>
              <a:t>you instruct the child verbally </a:t>
            </a:r>
            <a:r>
              <a:rPr lang="en-US" sz="2000">
                <a:solidFill>
                  <a:schemeClr val="dk1"/>
                </a:solidFill>
              </a:rPr>
              <a:t>“wash hands in the washbasin” if the child does not respond, or make an error the teacher </a:t>
            </a:r>
            <a:r>
              <a:rPr lang="en-US" sz="2000" b="1">
                <a:solidFill>
                  <a:schemeClr val="dk1"/>
                </a:solidFill>
              </a:rPr>
              <a:t>repeats</a:t>
            </a:r>
            <a:r>
              <a:rPr lang="en-US" sz="2000">
                <a:solidFill>
                  <a:schemeClr val="dk1"/>
                </a:solidFill>
              </a:rPr>
              <a:t> the instruction (pauses 5 to 10 seconds) then </a:t>
            </a:r>
            <a:r>
              <a:rPr lang="en-US" sz="2000" b="1">
                <a:solidFill>
                  <a:schemeClr val="dk1"/>
                </a:solidFill>
              </a:rPr>
              <a:t>points </a:t>
            </a:r>
            <a:r>
              <a:rPr lang="en-US" sz="2000">
                <a:solidFill>
                  <a:schemeClr val="dk1"/>
                </a:solidFill>
              </a:rPr>
              <a:t>to the wash basin. If this does not produce a correct response, the teacher </a:t>
            </a:r>
            <a:r>
              <a:rPr lang="en-US" sz="2000" b="1">
                <a:solidFill>
                  <a:schemeClr val="dk1"/>
                </a:solidFill>
              </a:rPr>
              <a:t>repeats </a:t>
            </a:r>
            <a:r>
              <a:rPr lang="en-US" sz="2000">
                <a:solidFill>
                  <a:schemeClr val="dk1"/>
                </a:solidFill>
              </a:rPr>
              <a:t>the instruction, (pauses 5 seconds) and, then </a:t>
            </a:r>
            <a:r>
              <a:rPr lang="en-US" sz="2000" b="1">
                <a:solidFill>
                  <a:schemeClr val="dk1"/>
                </a:solidFill>
              </a:rPr>
              <a:t>models </a:t>
            </a:r>
            <a:r>
              <a:rPr lang="en-US" sz="2000">
                <a:solidFill>
                  <a:schemeClr val="dk1"/>
                </a:solidFill>
              </a:rPr>
              <a:t>washing hands in the basin. If this fails to produce a correct response, the teacher gives the instruction again (pauses) and then </a:t>
            </a:r>
            <a:r>
              <a:rPr lang="en-US" sz="2000" b="1">
                <a:solidFill>
                  <a:schemeClr val="dk1"/>
                </a:solidFill>
              </a:rPr>
              <a:t>manually/physically </a:t>
            </a:r>
            <a:r>
              <a:rPr lang="en-US" sz="2000">
                <a:solidFill>
                  <a:schemeClr val="dk1"/>
                </a:solidFill>
              </a:rPr>
              <a:t>guides him/her to wash hands in the basin) This is least to most or increasing assistance, prompts hierarchy. </a:t>
            </a:r>
            <a:endParaRPr sz="2000">
              <a:solidFill>
                <a:schemeClr val="dk1"/>
              </a:solidFill>
            </a:endParaRPr>
          </a:p>
          <a:p>
            <a:pPr marL="1828800" marR="5080" lvl="3" indent="-355600" algn="l" rtl="0">
              <a:lnSpc>
                <a:spcPct val="113571"/>
              </a:lnSpc>
              <a:spcBef>
                <a:spcPts val="0"/>
              </a:spcBef>
              <a:spcAft>
                <a:spcPts val="0"/>
              </a:spcAft>
              <a:buClr>
                <a:schemeClr val="dk1"/>
              </a:buClr>
              <a:buSzPts val="2000"/>
              <a:buChar char="●"/>
            </a:pPr>
            <a:r>
              <a:rPr lang="en-US" sz="2000" b="1">
                <a:solidFill>
                  <a:schemeClr val="dk1"/>
                </a:solidFill>
              </a:rPr>
              <a:t>In your small group, brain-storm a case scenario</a:t>
            </a:r>
            <a:endParaRPr sz="2000" b="1">
              <a:solidFill>
                <a:schemeClr val="dk1"/>
              </a:solidFill>
            </a:endParaRPr>
          </a:p>
          <a:p>
            <a:pPr marL="1828800" marR="5080" lvl="3" indent="-355600" algn="l" rtl="0">
              <a:lnSpc>
                <a:spcPct val="113571"/>
              </a:lnSpc>
              <a:spcBef>
                <a:spcPts val="0"/>
              </a:spcBef>
              <a:spcAft>
                <a:spcPts val="0"/>
              </a:spcAft>
              <a:buClr>
                <a:schemeClr val="dk1"/>
              </a:buClr>
              <a:buSzPts val="2000"/>
              <a:buChar char="●"/>
            </a:pPr>
            <a:r>
              <a:rPr lang="en-US" sz="2000" b="1">
                <a:solidFill>
                  <a:schemeClr val="dk1"/>
                </a:solidFill>
              </a:rPr>
              <a:t>Use various prompts by following the prompt hierarchy to get the task done.</a:t>
            </a:r>
            <a:endParaRPr sz="2000" b="1">
              <a:solidFill>
                <a:schemeClr val="dk1"/>
              </a:solidFill>
            </a:endParaRPr>
          </a:p>
          <a:p>
            <a:pPr marL="1828800" marR="5080" lvl="3" indent="-355600" algn="l" rtl="0">
              <a:lnSpc>
                <a:spcPct val="113571"/>
              </a:lnSpc>
              <a:spcBef>
                <a:spcPts val="0"/>
              </a:spcBef>
              <a:spcAft>
                <a:spcPts val="0"/>
              </a:spcAft>
              <a:buClr>
                <a:schemeClr val="dk1"/>
              </a:buClr>
              <a:buSzPts val="2000"/>
              <a:buChar char="●"/>
            </a:pPr>
            <a:r>
              <a:rPr lang="en-US" sz="2000" b="1">
                <a:solidFill>
                  <a:schemeClr val="dk1"/>
                </a:solidFill>
              </a:rPr>
              <a:t>Figure out a group leader for the discussion with the audience. </a:t>
            </a:r>
            <a:endParaRPr sz="2000" b="1">
              <a:solidFill>
                <a:schemeClr val="dk1"/>
              </a:solidFill>
            </a:endParaRPr>
          </a:p>
          <a:p>
            <a:pPr marL="0" marR="5080" lvl="0" indent="0" algn="l" rtl="0">
              <a:lnSpc>
                <a:spcPct val="113571"/>
              </a:lnSpc>
              <a:spcBef>
                <a:spcPts val="0"/>
              </a:spcBef>
              <a:spcAft>
                <a:spcPts val="0"/>
              </a:spcAft>
              <a:buNone/>
            </a:pPr>
            <a:endParaRPr sz="2000" b="1">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1"/>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What is the ultimate goal? </a:t>
            </a:r>
            <a:endParaRPr sz="1300"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
        <p:nvSpPr>
          <p:cNvPr id="263" name="Google Shape;263;p31"/>
          <p:cNvSpPr txBox="1"/>
          <p:nvPr/>
        </p:nvSpPr>
        <p:spPr>
          <a:xfrm>
            <a:off x="68300" y="1948175"/>
            <a:ext cx="8739000" cy="49098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The most important thing for a paraeducator to remember is that helping a student when he or she could learn to do a task independently is what leads a student to become overly dependent on the paraeducator and not develop skills of dependence….Then what do we need to do???</a:t>
            </a:r>
            <a:endParaRPr sz="2000">
              <a:solidFill>
                <a:schemeClr val="dk1"/>
              </a:solidFill>
            </a:endParaRPr>
          </a:p>
          <a:p>
            <a:pPr marL="914400" marR="5080" lvl="1" indent="-355600" algn="l" rtl="0">
              <a:lnSpc>
                <a:spcPct val="113571"/>
              </a:lnSpc>
              <a:spcBef>
                <a:spcPts val="0"/>
              </a:spcBef>
              <a:spcAft>
                <a:spcPts val="0"/>
              </a:spcAft>
              <a:buClr>
                <a:schemeClr val="dk1"/>
              </a:buClr>
              <a:buSzPts val="2000"/>
              <a:buChar char="○"/>
            </a:pPr>
            <a:r>
              <a:rPr lang="en-US" sz="2000" b="1">
                <a:solidFill>
                  <a:schemeClr val="dk1"/>
                </a:solidFill>
              </a:rPr>
              <a:t>Fading: </a:t>
            </a:r>
            <a:r>
              <a:rPr lang="en-US" sz="2000">
                <a:solidFill>
                  <a:schemeClr val="dk1"/>
                </a:solidFill>
              </a:rPr>
              <a:t>Gradual reduction of cues/prompts and extrinsic reinforcers as the student demonstrates the desired behavior or task.</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Fade prompts to allow responses to occur independently!</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The reduction of the intensity or magnitude of a particular type of prompt over time while maintaining the reward contingency.</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Prompts can be faded in terms of:</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Intensity &amp; Location</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2"/>
          <p:cNvSpPr txBox="1">
            <a:spLocks noGrp="1"/>
          </p:cNvSpPr>
          <p:nvPr>
            <p:ph type="title"/>
          </p:nvPr>
        </p:nvSpPr>
        <p:spPr>
          <a:xfrm>
            <a:off x="535975" y="1338575"/>
            <a:ext cx="78084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What is the ultimate goal? </a:t>
            </a:r>
            <a:endParaRPr sz="1300"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
        <p:nvSpPr>
          <p:cNvPr id="270" name="Google Shape;270;p32"/>
          <p:cNvSpPr txBox="1"/>
          <p:nvPr/>
        </p:nvSpPr>
        <p:spPr>
          <a:xfrm>
            <a:off x="68300" y="1862000"/>
            <a:ext cx="9075600" cy="49959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r>
              <a:rPr lang="en-US" sz="2000" b="1" i="1">
                <a:solidFill>
                  <a:schemeClr val="dk1"/>
                </a:solidFill>
              </a:rPr>
              <a:t>Intensity:</a:t>
            </a:r>
            <a:endParaRPr sz="2000" b="1" i="1">
              <a:solidFill>
                <a:schemeClr val="dk1"/>
              </a:solidFill>
            </a:endParaRPr>
          </a:p>
          <a:p>
            <a:pPr marL="0" marR="5080" lvl="0" indent="457200" algn="l" rtl="0">
              <a:lnSpc>
                <a:spcPct val="113571"/>
              </a:lnSpc>
              <a:spcBef>
                <a:spcPts val="0"/>
              </a:spcBef>
              <a:spcAft>
                <a:spcPts val="0"/>
              </a:spcAft>
              <a:buClr>
                <a:schemeClr val="dk1"/>
              </a:buClr>
              <a:buSzPts val="1100"/>
              <a:buFont typeface="Arial"/>
              <a:buNone/>
            </a:pPr>
            <a:r>
              <a:rPr lang="en-US" sz="2000">
                <a:solidFill>
                  <a:schemeClr val="dk1"/>
                </a:solidFill>
              </a:rPr>
              <a:t>Verbal prompt:  Gradual decrease in volume (quietly)</a:t>
            </a:r>
            <a:endParaRPr sz="2000">
              <a:solidFill>
                <a:schemeClr val="dk1"/>
              </a:solidFill>
            </a:endParaRPr>
          </a:p>
          <a:p>
            <a:pPr marL="0" marR="5080" lvl="0" indent="0" algn="l" rtl="0">
              <a:lnSpc>
                <a:spcPct val="113571"/>
              </a:lnSpc>
              <a:spcBef>
                <a:spcPts val="0"/>
              </a:spcBef>
              <a:spcAft>
                <a:spcPts val="0"/>
              </a:spcAft>
              <a:buClr>
                <a:schemeClr val="dk1"/>
              </a:buClr>
              <a:buSzPts val="1100"/>
              <a:buFont typeface="Arial"/>
              <a:buNone/>
            </a:pPr>
            <a:r>
              <a:rPr lang="en-US" sz="2000">
                <a:solidFill>
                  <a:schemeClr val="dk1"/>
                </a:solidFill>
              </a:rPr>
              <a:t>	Verbal prompt:  Saying less of the word (Bob – “B”)</a:t>
            </a:r>
            <a:endParaRPr sz="2000">
              <a:solidFill>
                <a:schemeClr val="dk1"/>
              </a:solidFill>
            </a:endParaRPr>
          </a:p>
          <a:p>
            <a:pPr marL="457200" marR="5080" lvl="0" indent="0" algn="l" rtl="0">
              <a:lnSpc>
                <a:spcPct val="113571"/>
              </a:lnSpc>
              <a:spcBef>
                <a:spcPts val="0"/>
              </a:spcBef>
              <a:spcAft>
                <a:spcPts val="0"/>
              </a:spcAft>
              <a:buNone/>
            </a:pPr>
            <a:endParaRPr sz="2000">
              <a:solidFill>
                <a:schemeClr val="dk1"/>
              </a:solidFill>
            </a:endParaRPr>
          </a:p>
          <a:p>
            <a:pPr marL="457200" marR="5080" lvl="0" indent="0" algn="l" rtl="0">
              <a:lnSpc>
                <a:spcPct val="113571"/>
              </a:lnSpc>
              <a:spcBef>
                <a:spcPts val="0"/>
              </a:spcBef>
              <a:spcAft>
                <a:spcPts val="0"/>
              </a:spcAft>
              <a:buClr>
                <a:schemeClr val="dk1"/>
              </a:buClr>
              <a:buSzPts val="1100"/>
              <a:buFont typeface="Arial"/>
              <a:buNone/>
            </a:pPr>
            <a:r>
              <a:rPr lang="en-US" sz="2000">
                <a:solidFill>
                  <a:schemeClr val="dk1"/>
                </a:solidFill>
              </a:rPr>
              <a:t>Visual prompts: Decrease highlighting or coloration to become lighter and lighter until they disappear</a:t>
            </a:r>
            <a:endParaRPr sz="2000">
              <a:solidFill>
                <a:schemeClr val="dk1"/>
              </a:solidFill>
            </a:endParaRPr>
          </a:p>
          <a:p>
            <a:pPr marL="0" marR="5080" lvl="0" indent="457200" algn="l" rtl="0">
              <a:lnSpc>
                <a:spcPct val="113571"/>
              </a:lnSpc>
              <a:spcBef>
                <a:spcPts val="0"/>
              </a:spcBef>
              <a:spcAft>
                <a:spcPts val="0"/>
              </a:spcAft>
              <a:buNone/>
            </a:pPr>
            <a:r>
              <a:rPr lang="en-US" sz="2000">
                <a:solidFill>
                  <a:schemeClr val="dk1"/>
                </a:solidFill>
              </a:rPr>
              <a:t>Physical prompt: Reduction of tight hand over hand to shadowing</a:t>
            </a:r>
            <a:endParaRPr sz="2000">
              <a:solidFill>
                <a:schemeClr val="dk1"/>
              </a:solidFill>
            </a:endParaRPr>
          </a:p>
          <a:p>
            <a:pPr marL="0" marR="5080" lvl="0" indent="0" algn="l" rtl="0">
              <a:lnSpc>
                <a:spcPct val="113571"/>
              </a:lnSpc>
              <a:spcBef>
                <a:spcPts val="0"/>
              </a:spcBef>
              <a:spcAft>
                <a:spcPts val="0"/>
              </a:spcAft>
              <a:buNone/>
            </a:pPr>
            <a:endParaRPr sz="2000" b="1" i="1">
              <a:solidFill>
                <a:schemeClr val="dk1"/>
              </a:solidFill>
            </a:endParaRPr>
          </a:p>
          <a:p>
            <a:pPr marL="0" marR="5080" lvl="0" indent="0" algn="l" rtl="0">
              <a:lnSpc>
                <a:spcPct val="113571"/>
              </a:lnSpc>
              <a:spcBef>
                <a:spcPts val="0"/>
              </a:spcBef>
              <a:spcAft>
                <a:spcPts val="0"/>
              </a:spcAft>
              <a:buNone/>
            </a:pPr>
            <a:r>
              <a:rPr lang="en-US" sz="2000" b="1" i="1">
                <a:solidFill>
                  <a:schemeClr val="dk1"/>
                </a:solidFill>
              </a:rPr>
              <a:t>Location:</a:t>
            </a:r>
            <a:endParaRPr sz="2000" b="1" i="1">
              <a:solidFill>
                <a:schemeClr val="dk1"/>
              </a:solidFill>
            </a:endParaRPr>
          </a:p>
          <a:p>
            <a:pPr marL="457200" marR="5080" lvl="0" indent="0" algn="l" rtl="0">
              <a:lnSpc>
                <a:spcPct val="113571"/>
              </a:lnSpc>
              <a:spcBef>
                <a:spcPts val="0"/>
              </a:spcBef>
              <a:spcAft>
                <a:spcPts val="0"/>
              </a:spcAft>
              <a:buNone/>
            </a:pPr>
            <a:r>
              <a:rPr lang="en-US" sz="2000">
                <a:solidFill>
                  <a:schemeClr val="dk1"/>
                </a:solidFill>
              </a:rPr>
              <a:t>Full physical hand over hand to wrist, to the elbow, to the shoulder, to next to (within 1 foot, to 3 feet, to 5 feet away, etc.)</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457200" marR="5080" lvl="0" indent="0" algn="l" rtl="0">
              <a:lnSpc>
                <a:spcPct val="113571"/>
              </a:lnSpc>
              <a:spcBef>
                <a:spcPts val="0"/>
              </a:spcBef>
              <a:spcAft>
                <a:spcPts val="0"/>
              </a:spcAft>
              <a:buNone/>
            </a:pPr>
            <a:r>
              <a:rPr lang="en-US" sz="2000">
                <a:solidFill>
                  <a:schemeClr val="dk1"/>
                </a:solidFill>
              </a:rPr>
              <a:t>Proximity to student: next to student, within line of vision within the classroom, etc.</a:t>
            </a:r>
            <a:endParaRPr sz="2000">
              <a:solidFill>
                <a:schemeClr val="dk1"/>
              </a:solidFill>
            </a:endParaRPr>
          </a:p>
          <a:p>
            <a:pPr marL="0" marR="5080" lvl="0" indent="0" algn="l" rtl="0">
              <a:lnSpc>
                <a:spcPct val="113571"/>
              </a:lnSpc>
              <a:spcBef>
                <a:spcPts val="0"/>
              </a:spcBef>
              <a:spcAft>
                <a:spcPts val="0"/>
              </a:spcAft>
              <a:buNone/>
            </a:pPr>
            <a:r>
              <a:rPr lang="en-US" sz="2000">
                <a:solidFill>
                  <a:schemeClr val="dk1"/>
                </a:solidFill>
              </a:rPr>
              <a:t> </a:t>
            </a:r>
            <a:endParaRPr sz="2000">
              <a:solidFill>
                <a:schemeClr val="dk1"/>
              </a:solidFill>
            </a:endParaRPr>
          </a:p>
          <a:p>
            <a:pPr marL="0" marR="5080" lvl="0" indent="0" algn="l" rtl="0">
              <a:lnSpc>
                <a:spcPct val="113571"/>
              </a:lnSpc>
              <a:spcBef>
                <a:spcPts val="0"/>
              </a:spcBef>
              <a:spcAft>
                <a:spcPts val="0"/>
              </a:spcAft>
              <a:buClr>
                <a:schemeClr val="dk1"/>
              </a:buClr>
              <a:buSzPts val="1100"/>
              <a:buFont typeface="Arial"/>
              <a:buNone/>
            </a:pPr>
            <a:endParaRPr sz="2000">
              <a:solidFill>
                <a:schemeClr val="dk1"/>
              </a:solidFill>
            </a:endParaRPr>
          </a:p>
          <a:p>
            <a:pPr marL="0" marR="5080" lvl="0" indent="0" algn="l" rtl="0">
              <a:lnSpc>
                <a:spcPct val="113571"/>
              </a:lnSpc>
              <a:spcBef>
                <a:spcPts val="0"/>
              </a:spcBef>
              <a:spcAft>
                <a:spcPts val="0"/>
              </a:spcAft>
              <a:buClr>
                <a:schemeClr val="dk1"/>
              </a:buClr>
              <a:buSzPts val="1100"/>
              <a:buFont typeface="Arial"/>
              <a:buNone/>
            </a:pPr>
            <a:r>
              <a:rPr lang="en-US" sz="2000">
                <a:solidFill>
                  <a:schemeClr val="dk1"/>
                </a:solidFill>
              </a:rPr>
              <a:t> </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3"/>
          <p:cNvSpPr txBox="1">
            <a:spLocks noGrp="1"/>
          </p:cNvSpPr>
          <p:nvPr>
            <p:ph type="title"/>
          </p:nvPr>
        </p:nvSpPr>
        <p:spPr>
          <a:xfrm>
            <a:off x="535975" y="1338575"/>
            <a:ext cx="84462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Guidelines for Effective Prompting</a:t>
            </a:r>
            <a:endParaRPr/>
          </a:p>
        </p:txBody>
      </p:sp>
      <p:sp>
        <p:nvSpPr>
          <p:cNvPr id="277" name="Google Shape;277;p33"/>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Do not provide a prompt for a skill that a student currently performs independently</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Gain student attention</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Prompt a desired response initially</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Use always the least intrusive prompt, especially for learned skills</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Prompt from behind when using full physical prompts</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Avoid verbal prompts whenever possible</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Avoid unplanned prompts (e.g. facial expressions, eye contact)</a:t>
            </a:r>
            <a:endParaRPr sz="2000">
              <a:solidFill>
                <a:schemeClr val="dk1"/>
              </a:solidFill>
            </a:endParaRPr>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4"/>
          <p:cNvSpPr txBox="1">
            <a:spLocks noGrp="1"/>
          </p:cNvSpPr>
          <p:nvPr>
            <p:ph type="title"/>
          </p:nvPr>
        </p:nvSpPr>
        <p:spPr>
          <a:xfrm>
            <a:off x="535975" y="1338575"/>
            <a:ext cx="84462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Guidelines for Effective Prompting</a:t>
            </a:r>
            <a:endParaRPr/>
          </a:p>
        </p:txBody>
      </p:sp>
      <p:sp>
        <p:nvSpPr>
          <p:cNvPr id="284" name="Google Shape;284;p34"/>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Use prompts in conjunction with reinforcement</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All prompts need to be faded over time (Refer to Fade Plan)</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After a student masters a skill, discontinue using the prompt</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Continue providing reinforcement when the student exhibits the desired response/behavior</a:t>
            </a: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Fading prompts are needed to avoid “Prompt Dependency”</a:t>
            </a:r>
            <a:endParaRPr sz="2000">
              <a:solidFill>
                <a:schemeClr val="dk1"/>
              </a:solidFill>
            </a:endParaRPr>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5"/>
          <p:cNvSpPr txBox="1">
            <a:spLocks noGrp="1"/>
          </p:cNvSpPr>
          <p:nvPr>
            <p:ph type="title"/>
          </p:nvPr>
        </p:nvSpPr>
        <p:spPr>
          <a:xfrm>
            <a:off x="535975" y="1338575"/>
            <a:ext cx="84462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Always ask yourself these questions </a:t>
            </a:r>
            <a:endParaRPr/>
          </a:p>
        </p:txBody>
      </p:sp>
      <p:sp>
        <p:nvSpPr>
          <p:cNvPr id="291" name="Google Shape;291;p35"/>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Can the student participate or carry out this task independently? </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Is there another student who can provide support?</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If my support is required, how can I first “aide, and then fade” ?</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Am I supporting this student out of a need, or out of habit? </a:t>
            </a:r>
            <a:endParaRPr sz="20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a:p>
            <a:pPr marL="457200" marR="5080" lvl="0" indent="-355600" algn="l" rtl="0">
              <a:lnSpc>
                <a:spcPct val="113571"/>
              </a:lnSpc>
              <a:spcBef>
                <a:spcPts val="0"/>
              </a:spcBef>
              <a:spcAft>
                <a:spcPts val="0"/>
              </a:spcAft>
              <a:buClr>
                <a:schemeClr val="dk1"/>
              </a:buClr>
              <a:buSzPts val="2000"/>
              <a:buChar char="●"/>
            </a:pPr>
            <a:r>
              <a:rPr lang="en-US" sz="2000">
                <a:solidFill>
                  <a:schemeClr val="dk1"/>
                </a:solidFill>
              </a:rPr>
              <a:t>Does this student truly need support at this moment or am I just in the habit of offering support in this kind of situation? </a:t>
            </a:r>
            <a:endParaRPr sz="2000">
              <a:solidFill>
                <a:schemeClr val="dk1"/>
              </a:solidFill>
              <a:latin typeface="Georgia"/>
              <a:ea typeface="Georgia"/>
              <a:cs typeface="Georgia"/>
              <a:sym typeface="Georgia"/>
            </a:endParaRP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9"/>
          <p:cNvSpPr txBox="1">
            <a:spLocks noGrp="1"/>
          </p:cNvSpPr>
          <p:nvPr>
            <p:ph type="title"/>
          </p:nvPr>
        </p:nvSpPr>
        <p:spPr>
          <a:xfrm>
            <a:off x="535973" y="1338575"/>
            <a:ext cx="7888200" cy="635100"/>
          </a:xfrm>
          <a:prstGeom prst="rect">
            <a:avLst/>
          </a:prstGeom>
          <a:noFill/>
          <a:ln>
            <a:noFill/>
          </a:ln>
        </p:spPr>
        <p:txBody>
          <a:bodyPr spcFirstLastPara="1" wrap="square" lIns="0" tIns="12700" rIns="0" bIns="0" anchor="t" anchorCtr="0">
            <a:noAutofit/>
          </a:bodyPr>
          <a:lstStyle/>
          <a:p>
            <a:pPr marL="0" lvl="0" indent="0" algn="l" rtl="0">
              <a:spcBef>
                <a:spcPts val="0"/>
              </a:spcBef>
              <a:spcAft>
                <a:spcPts val="0"/>
              </a:spcAft>
              <a:buClr>
                <a:schemeClr val="dk1"/>
              </a:buClr>
              <a:buFont typeface="Calibri"/>
              <a:buNone/>
            </a:pPr>
            <a:r>
              <a:rPr lang="en-US" sz="4400">
                <a:latin typeface="Calibri"/>
                <a:ea typeface="Calibri"/>
                <a:cs typeface="Calibri"/>
                <a:sym typeface="Calibri"/>
              </a:rPr>
              <a:t>Session Agenda</a:t>
            </a:r>
            <a:endParaRPr sz="4400">
              <a:latin typeface="Calibri"/>
              <a:ea typeface="Calibri"/>
              <a:cs typeface="Calibri"/>
              <a:sym typeface="Calibri"/>
            </a:endParaRPr>
          </a:p>
          <a:p>
            <a:pPr marL="12700" marR="0" lvl="0" indent="0" algn="l" rtl="0">
              <a:lnSpc>
                <a:spcPct val="100000"/>
              </a:lnSpc>
              <a:spcBef>
                <a:spcPts val="0"/>
              </a:spcBef>
              <a:spcAft>
                <a:spcPts val="0"/>
              </a:spcAft>
              <a:buNone/>
            </a:pPr>
            <a:endParaRPr/>
          </a:p>
        </p:txBody>
      </p:sp>
      <p:sp>
        <p:nvSpPr>
          <p:cNvPr id="87" name="Google Shape;87;p9"/>
          <p:cNvSpPr txBox="1"/>
          <p:nvPr/>
        </p:nvSpPr>
        <p:spPr>
          <a:xfrm>
            <a:off x="568950" y="2232647"/>
            <a:ext cx="7282800" cy="4275300"/>
          </a:xfrm>
          <a:prstGeom prst="rect">
            <a:avLst/>
          </a:prstGeom>
          <a:noFill/>
          <a:ln>
            <a:noFill/>
          </a:ln>
        </p:spPr>
        <p:txBody>
          <a:bodyPr spcFirstLastPara="1" wrap="square" lIns="0" tIns="12700" rIns="0" bIns="0" anchor="t" anchorCtr="0">
            <a:noAutofit/>
          </a:bodyPr>
          <a:lstStyle/>
          <a:p>
            <a:pPr marL="342900" lvl="0" indent="-342900" algn="l" rtl="0">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What is prompting?</a:t>
            </a:r>
            <a:endParaRPr sz="3200">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Why do we need to foster student independence?</a:t>
            </a:r>
            <a:endParaRPr sz="3200">
              <a:solidFill>
                <a:schemeClr val="dk1"/>
              </a:solidFill>
              <a:latin typeface="Calibri"/>
              <a:ea typeface="Calibri"/>
              <a:cs typeface="Calibri"/>
              <a:sym typeface="Calibri"/>
            </a:endParaRPr>
          </a:p>
          <a:p>
            <a:pPr marL="342900" lvl="0" indent="-342900" algn="l" rtl="0">
              <a:spcBef>
                <a:spcPts val="640"/>
              </a:spcBef>
              <a:spcAft>
                <a:spcPts val="0"/>
              </a:spcAft>
              <a:buClr>
                <a:schemeClr val="dk1"/>
              </a:buClr>
              <a:buSzPts val="3200"/>
              <a:buChar char="•"/>
            </a:pPr>
            <a:r>
              <a:rPr lang="en-US" sz="3200">
                <a:solidFill>
                  <a:schemeClr val="dk1"/>
                </a:solidFill>
                <a:latin typeface="Calibri"/>
                <a:ea typeface="Calibri"/>
                <a:cs typeface="Calibri"/>
                <a:sym typeface="Calibri"/>
              </a:rPr>
              <a:t>Different types of prompts</a:t>
            </a:r>
            <a:endParaRPr sz="3200">
              <a:solidFill>
                <a:schemeClr val="dk1"/>
              </a:solidFill>
              <a:latin typeface="Calibri"/>
              <a:ea typeface="Calibri"/>
              <a:cs typeface="Calibri"/>
              <a:sym typeface="Calibri"/>
            </a:endParaRPr>
          </a:p>
          <a:p>
            <a:pPr marL="342900" lvl="0" indent="-342900" algn="l" rtl="0">
              <a:spcBef>
                <a:spcPts val="640"/>
              </a:spcBef>
              <a:spcAft>
                <a:spcPts val="0"/>
              </a:spcAft>
              <a:buClr>
                <a:schemeClr val="dk1"/>
              </a:buClr>
              <a:buSzPts val="3200"/>
              <a:buChar char="•"/>
            </a:pPr>
            <a:r>
              <a:rPr lang="en-US" sz="3200">
                <a:solidFill>
                  <a:schemeClr val="dk1"/>
                </a:solidFill>
                <a:latin typeface="Calibri"/>
                <a:ea typeface="Calibri"/>
                <a:cs typeface="Calibri"/>
                <a:sym typeface="Calibri"/>
              </a:rPr>
              <a:t>Prompt hierarchy </a:t>
            </a:r>
            <a:endParaRPr sz="3200">
              <a:solidFill>
                <a:schemeClr val="dk1"/>
              </a:solidFill>
              <a:latin typeface="Calibri"/>
              <a:ea typeface="Calibri"/>
              <a:cs typeface="Calibri"/>
              <a:sym typeface="Calibri"/>
            </a:endParaRPr>
          </a:p>
          <a:p>
            <a:pPr marL="342900" lvl="0" indent="-342900" algn="l" rtl="0">
              <a:spcBef>
                <a:spcPts val="640"/>
              </a:spcBef>
              <a:spcAft>
                <a:spcPts val="0"/>
              </a:spcAft>
              <a:buClr>
                <a:schemeClr val="dk1"/>
              </a:buClr>
              <a:buSzPts val="3200"/>
              <a:buChar char="•"/>
            </a:pPr>
            <a:r>
              <a:rPr lang="en-US" sz="3200">
                <a:solidFill>
                  <a:schemeClr val="dk1"/>
                </a:solidFill>
                <a:latin typeface="Calibri"/>
                <a:ea typeface="Calibri"/>
                <a:cs typeface="Calibri"/>
                <a:sym typeface="Calibri"/>
              </a:rPr>
              <a:t>Case studies and demonstrations </a:t>
            </a:r>
            <a:endParaRPr sz="3200">
              <a:solidFill>
                <a:schemeClr val="dk1"/>
              </a:solidFill>
              <a:latin typeface="Calibri"/>
              <a:ea typeface="Calibri"/>
              <a:cs typeface="Calibri"/>
              <a:sym typeface="Calibri"/>
            </a:endParaRPr>
          </a:p>
          <a:p>
            <a:pPr marL="342900" lvl="0" indent="-342900" algn="l" rtl="0">
              <a:spcBef>
                <a:spcPts val="640"/>
              </a:spcBef>
              <a:spcAft>
                <a:spcPts val="0"/>
              </a:spcAft>
              <a:buClr>
                <a:schemeClr val="dk1"/>
              </a:buClr>
              <a:buSzPts val="3200"/>
              <a:buChar char="•"/>
            </a:pPr>
            <a:r>
              <a:rPr lang="en-US" sz="3200">
                <a:solidFill>
                  <a:schemeClr val="dk1"/>
                </a:solidFill>
                <a:latin typeface="Calibri"/>
                <a:ea typeface="Calibri"/>
                <a:cs typeface="Calibri"/>
                <a:sym typeface="Calibri"/>
              </a:rPr>
              <a:t>Q/A Session</a:t>
            </a:r>
            <a:endParaRPr sz="3200">
              <a:solidFill>
                <a:schemeClr val="dk1"/>
              </a:solidFill>
              <a:latin typeface="Calibri"/>
              <a:ea typeface="Calibri"/>
              <a:cs typeface="Calibri"/>
              <a:sym typeface="Calibri"/>
            </a:endParaRPr>
          </a:p>
          <a:p>
            <a:pPr marL="342900" lvl="0" indent="-342900" algn="l" rtl="0">
              <a:spcBef>
                <a:spcPts val="640"/>
              </a:spcBef>
              <a:spcAft>
                <a:spcPts val="0"/>
              </a:spcAft>
              <a:buClr>
                <a:schemeClr val="dk1"/>
              </a:buClr>
              <a:buSzPts val="3200"/>
              <a:buChar char="•"/>
            </a:pPr>
            <a:r>
              <a:rPr lang="en-US" sz="3200">
                <a:solidFill>
                  <a:schemeClr val="dk1"/>
                </a:solidFill>
                <a:latin typeface="Calibri"/>
                <a:ea typeface="Calibri"/>
                <a:cs typeface="Calibri"/>
                <a:sym typeface="Calibri"/>
              </a:rPr>
              <a:t>Final thoughts and evaluation of the PD</a:t>
            </a:r>
            <a:endParaRPr sz="3200">
              <a:latin typeface="Calibri"/>
              <a:ea typeface="Calibri"/>
              <a:cs typeface="Calibri"/>
              <a:sym typeface="Calibri"/>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6"/>
          <p:cNvSpPr txBox="1">
            <a:spLocks noGrp="1"/>
          </p:cNvSpPr>
          <p:nvPr>
            <p:ph type="title"/>
          </p:nvPr>
        </p:nvSpPr>
        <p:spPr>
          <a:xfrm>
            <a:off x="-41225" y="1338575"/>
            <a:ext cx="9075600" cy="1349700"/>
          </a:xfrm>
          <a:prstGeom prst="rect">
            <a:avLst/>
          </a:prstGeom>
          <a:noFill/>
          <a:ln>
            <a:noFill/>
          </a:ln>
        </p:spPr>
        <p:txBody>
          <a:bodyPr spcFirstLastPara="1" wrap="square" lIns="0" tIns="12700" rIns="0" bIns="0" anchor="t" anchorCtr="0">
            <a:noAutofit/>
          </a:bodyPr>
          <a:lstStyle/>
          <a:p>
            <a:pPr marL="1371600" lvl="0" indent="0" algn="l" rtl="0">
              <a:lnSpc>
                <a:spcPct val="115000"/>
              </a:lnSpc>
              <a:spcBef>
                <a:spcPts val="800"/>
              </a:spcBef>
              <a:spcAft>
                <a:spcPts val="0"/>
              </a:spcAft>
              <a:buNone/>
            </a:pPr>
            <a:endParaRPr/>
          </a:p>
        </p:txBody>
      </p:sp>
      <p:pic>
        <p:nvPicPr>
          <p:cNvPr id="299" name="Google Shape;299;p36" descr="Screen Shot 2017-11-06 at 2.15.11 PM.png"/>
          <p:cNvPicPr preferRelativeResize="0"/>
          <p:nvPr/>
        </p:nvPicPr>
        <p:blipFill>
          <a:blip r:embed="rId3">
            <a:alphaModFix/>
          </a:blip>
          <a:stretch>
            <a:fillRect/>
          </a:stretch>
        </p:blipFill>
        <p:spPr>
          <a:xfrm>
            <a:off x="0" y="1338575"/>
            <a:ext cx="9144000" cy="5367026"/>
          </a:xfrm>
          <a:prstGeom prst="rect">
            <a:avLst/>
          </a:prstGeom>
          <a:noFill/>
          <a:ln>
            <a:noFill/>
          </a:ln>
        </p:spPr>
      </p:pic>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5" name="Google Shape;305;p37"/>
          <p:cNvSpPr txBox="1"/>
          <p:nvPr/>
        </p:nvSpPr>
        <p:spPr>
          <a:xfrm>
            <a:off x="34100" y="1169575"/>
            <a:ext cx="9075600" cy="53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a:solidFill>
                  <a:srgbClr val="414355"/>
                </a:solidFill>
              </a:rPr>
              <a:t>“We are responsible for those”</a:t>
            </a:r>
            <a:endParaRPr sz="3000">
              <a:solidFill>
                <a:srgbClr val="414355"/>
              </a:solidFill>
            </a:endParaRPr>
          </a:p>
        </p:txBody>
      </p:sp>
      <p:sp>
        <p:nvSpPr>
          <p:cNvPr id="306" name="Google Shape;306;p37"/>
          <p:cNvSpPr txBox="1"/>
          <p:nvPr/>
        </p:nvSpPr>
        <p:spPr>
          <a:xfrm>
            <a:off x="102500" y="1704175"/>
            <a:ext cx="9007200" cy="8574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US" sz="2000"/>
              <a:t>who often do not get a second chance. </a:t>
            </a:r>
            <a:endParaRPr sz="2000"/>
          </a:p>
          <a:p>
            <a:pPr marL="457200" lvl="0" indent="-355600" algn="l" rtl="0">
              <a:spcBef>
                <a:spcPts val="0"/>
              </a:spcBef>
              <a:spcAft>
                <a:spcPts val="0"/>
              </a:spcAft>
              <a:buSzPts val="2000"/>
              <a:buChar char="●"/>
            </a:pPr>
            <a:r>
              <a:rPr lang="en-US" sz="2000"/>
              <a:t>who often find out what they can not do, before finding out what they are capable of</a:t>
            </a:r>
            <a:endParaRPr sz="2000"/>
          </a:p>
          <a:p>
            <a:pPr marL="457200" lvl="0" indent="-355600" algn="l" rtl="0">
              <a:spcBef>
                <a:spcPts val="0"/>
              </a:spcBef>
              <a:spcAft>
                <a:spcPts val="0"/>
              </a:spcAft>
              <a:buSzPts val="2000"/>
              <a:buChar char="●"/>
            </a:pPr>
            <a:r>
              <a:rPr lang="en-US" sz="2000"/>
              <a:t>who will the grab hand of anybody kind enough to offer help</a:t>
            </a:r>
            <a:endParaRPr sz="2000"/>
          </a:p>
          <a:p>
            <a:pPr marL="0" lvl="0" indent="0" algn="l" rtl="0">
              <a:spcBef>
                <a:spcPts val="0"/>
              </a:spcBef>
              <a:spcAft>
                <a:spcPts val="0"/>
              </a:spcAft>
              <a:buClr>
                <a:srgbClr val="000000"/>
              </a:buClr>
              <a:buSzPts val="1100"/>
              <a:buFont typeface="Arial"/>
              <a:buNone/>
            </a:pPr>
            <a:endParaRPr sz="2000"/>
          </a:p>
          <a:p>
            <a:pPr marL="457200" lvl="0" indent="-355600" algn="l" rtl="0">
              <a:spcBef>
                <a:spcPts val="0"/>
              </a:spcBef>
              <a:spcAft>
                <a:spcPts val="0"/>
              </a:spcAft>
              <a:buSzPts val="2000"/>
              <a:buChar char="●"/>
            </a:pPr>
            <a:r>
              <a:rPr lang="en-US" sz="2000"/>
              <a:t>who have difficulties in interpreting social cues that may result in lowered self-esteem or in meeting people or working cooperatively with others</a:t>
            </a:r>
            <a:endParaRPr sz="2000"/>
          </a:p>
          <a:p>
            <a:pPr marL="457200" lvl="0" indent="-355600" algn="l" rtl="0">
              <a:lnSpc>
                <a:spcPct val="115000"/>
              </a:lnSpc>
              <a:spcBef>
                <a:spcPts val="0"/>
              </a:spcBef>
              <a:spcAft>
                <a:spcPts val="0"/>
              </a:spcAft>
              <a:buClr>
                <a:schemeClr val="dk1"/>
              </a:buClr>
              <a:buSzPts val="2000"/>
              <a:buChar char="●"/>
            </a:pPr>
            <a:r>
              <a:rPr lang="en-US" sz="2000"/>
              <a:t>who are unable to distinguish subtle changes in tone of voice</a:t>
            </a:r>
            <a:endParaRPr sz="2000"/>
          </a:p>
          <a:p>
            <a:pPr marL="457200" lvl="0" indent="-355600" algn="l" rtl="0">
              <a:lnSpc>
                <a:spcPct val="115000"/>
              </a:lnSpc>
              <a:spcBef>
                <a:spcPts val="0"/>
              </a:spcBef>
              <a:spcAft>
                <a:spcPts val="0"/>
              </a:spcAft>
              <a:buClr>
                <a:schemeClr val="dk1"/>
              </a:buClr>
              <a:buSzPts val="2000"/>
              <a:buChar char="●"/>
            </a:pPr>
            <a:r>
              <a:rPr lang="en-US" sz="2000"/>
              <a:t>who have difficulty in recognizing the difference between sincere and sarcastic comments. </a:t>
            </a:r>
            <a:endParaRPr sz="2000"/>
          </a:p>
          <a:p>
            <a:pPr marL="457200" lvl="0" indent="-355600" algn="l" rtl="0">
              <a:lnSpc>
                <a:spcPct val="115000"/>
              </a:lnSpc>
              <a:spcBef>
                <a:spcPts val="0"/>
              </a:spcBef>
              <a:spcAft>
                <a:spcPts val="0"/>
              </a:spcAft>
              <a:buClr>
                <a:schemeClr val="dk1"/>
              </a:buClr>
              <a:buSzPts val="2000"/>
              <a:buChar char="●"/>
            </a:pPr>
            <a:r>
              <a:rPr lang="en-US" sz="2000"/>
              <a:t>who have difficulty with oral directions, expressing ideas orally, even when they seem to understand</a:t>
            </a:r>
            <a:endParaRPr sz="2000"/>
          </a:p>
          <a:p>
            <a:pPr marL="457200" lvl="0" indent="-355600" algn="l" rtl="0">
              <a:lnSpc>
                <a:spcPct val="115000"/>
              </a:lnSpc>
              <a:spcBef>
                <a:spcPts val="0"/>
              </a:spcBef>
              <a:spcAft>
                <a:spcPts val="0"/>
              </a:spcAft>
              <a:buClr>
                <a:schemeClr val="dk1"/>
              </a:buClr>
              <a:buSzPts val="2000"/>
              <a:buChar char="●"/>
            </a:pPr>
            <a:r>
              <a:rPr lang="en-US" sz="2000"/>
              <a:t>who have difficulty comprehending while reading aloud</a:t>
            </a:r>
            <a:endParaRPr sz="2000"/>
          </a:p>
          <a:p>
            <a:pPr marL="457200" lvl="0" indent="-355600" algn="l" rtl="0">
              <a:lnSpc>
                <a:spcPct val="115000"/>
              </a:lnSpc>
              <a:spcBef>
                <a:spcPts val="0"/>
              </a:spcBef>
              <a:spcAft>
                <a:spcPts val="0"/>
              </a:spcAft>
              <a:buClr>
                <a:schemeClr val="dk1"/>
              </a:buClr>
              <a:buSzPts val="2000"/>
              <a:buChar char="●"/>
            </a:pPr>
            <a:r>
              <a:rPr lang="en-US" sz="2000"/>
              <a:t>who are unable to concentrate on and to comprehend spoken language when presented rapidly, which causes great difficulty in taking class notes</a:t>
            </a:r>
            <a:endParaRPr sz="2000"/>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2" name="Google Shape;312;p38" descr="Screen Shot 2017-11-06 at 2.16.23 PM.png"/>
          <p:cNvPicPr preferRelativeResize="0"/>
          <p:nvPr/>
        </p:nvPicPr>
        <p:blipFill>
          <a:blip r:embed="rId3">
            <a:alphaModFix/>
          </a:blip>
          <a:stretch>
            <a:fillRect/>
          </a:stretch>
        </p:blipFill>
        <p:spPr>
          <a:xfrm>
            <a:off x="598451" y="1277975"/>
            <a:ext cx="7947098" cy="5554199"/>
          </a:xfrm>
          <a:prstGeom prst="rect">
            <a:avLst/>
          </a:prstGeom>
          <a:noFill/>
          <a:ln>
            <a:noFill/>
          </a:ln>
        </p:spPr>
      </p:pic>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8" name="Google Shape;318;p39" descr="Screen Shot 2017-11-06 at 2.16.28 PM.png"/>
          <p:cNvPicPr preferRelativeResize="0"/>
          <p:nvPr/>
        </p:nvPicPr>
        <p:blipFill>
          <a:blip r:embed="rId3">
            <a:alphaModFix/>
          </a:blip>
          <a:stretch>
            <a:fillRect/>
          </a:stretch>
        </p:blipFill>
        <p:spPr>
          <a:xfrm>
            <a:off x="-7800" y="1430375"/>
            <a:ext cx="9144002" cy="6320724"/>
          </a:xfrm>
          <a:prstGeom prst="rect">
            <a:avLst/>
          </a:prstGeom>
          <a:noFill/>
          <a:ln>
            <a:noFill/>
          </a:ln>
        </p:spPr>
      </p:pic>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4" name="Google Shape;324;p40"/>
          <p:cNvSpPr txBox="1"/>
          <p:nvPr/>
        </p:nvSpPr>
        <p:spPr>
          <a:xfrm>
            <a:off x="350125" y="1565175"/>
            <a:ext cx="8196600" cy="18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600" b="1"/>
              <a:t>A recap video about prompting and fading: </a:t>
            </a:r>
            <a:endParaRPr sz="2600" b="1"/>
          </a:p>
          <a:p>
            <a:pPr marL="0" lvl="0" indent="0" algn="l" rtl="0">
              <a:spcBef>
                <a:spcPts val="0"/>
              </a:spcBef>
              <a:spcAft>
                <a:spcPts val="0"/>
              </a:spcAft>
              <a:buNone/>
            </a:pPr>
            <a:endParaRPr sz="2600"/>
          </a:p>
          <a:p>
            <a:pPr marL="0" lvl="0" indent="0" algn="l" rtl="0">
              <a:spcBef>
                <a:spcPts val="0"/>
              </a:spcBef>
              <a:spcAft>
                <a:spcPts val="0"/>
              </a:spcAft>
              <a:buNone/>
            </a:pPr>
            <a:endParaRPr sz="2600"/>
          </a:p>
        </p:txBody>
      </p:sp>
      <p:sp>
        <p:nvSpPr>
          <p:cNvPr id="325" name="Google Shape;325;p40"/>
          <p:cNvSpPr txBox="1"/>
          <p:nvPr/>
        </p:nvSpPr>
        <p:spPr>
          <a:xfrm>
            <a:off x="494275" y="2388975"/>
            <a:ext cx="8052600" cy="85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600" u="sng">
                <a:solidFill>
                  <a:schemeClr val="hlink"/>
                </a:solidFill>
                <a:hlinkClick r:id="rId3"/>
              </a:rPr>
              <a:t>https://www.youtube.com/watch?v=9xFEOM4CG-8</a:t>
            </a:r>
            <a:endParaRPr sz="2600">
              <a:solidFill>
                <a:schemeClr val="dk1"/>
              </a:solidFill>
            </a:endParaRPr>
          </a:p>
          <a:p>
            <a:pPr marL="0" lvl="0" indent="0" algn="l" rtl="0">
              <a:spcBef>
                <a:spcPts val="0"/>
              </a:spcBef>
              <a:spcAft>
                <a:spcPts val="0"/>
              </a:spcAft>
              <a:buNone/>
            </a:pPr>
            <a:endParaRPr/>
          </a:p>
        </p:txBody>
      </p:sp>
      <p:pic>
        <p:nvPicPr>
          <p:cNvPr id="326" name="Google Shape;326;p40"/>
          <p:cNvPicPr preferRelativeResize="0"/>
          <p:nvPr/>
        </p:nvPicPr>
        <p:blipFill>
          <a:blip r:embed="rId4">
            <a:alphaModFix/>
          </a:blip>
          <a:stretch>
            <a:fillRect/>
          </a:stretch>
        </p:blipFill>
        <p:spPr>
          <a:xfrm>
            <a:off x="1681413" y="3246375"/>
            <a:ext cx="5534025" cy="2743200"/>
          </a:xfrm>
          <a:prstGeom prst="rect">
            <a:avLst/>
          </a:prstGeom>
          <a:noFill/>
          <a:ln>
            <a:noFill/>
          </a:ln>
        </p:spPr>
      </p:pic>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2" name="Google Shape;332;p41"/>
          <p:cNvSpPr txBox="1"/>
          <p:nvPr/>
        </p:nvSpPr>
        <p:spPr>
          <a:xfrm>
            <a:off x="350125" y="1565175"/>
            <a:ext cx="8196600" cy="187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400">
                <a:solidFill>
                  <a:srgbClr val="414355"/>
                </a:solidFill>
                <a:latin typeface="Arial Black"/>
                <a:ea typeface="Arial Black"/>
                <a:cs typeface="Arial Black"/>
                <a:sym typeface="Arial Black"/>
              </a:rPr>
              <a:t>The End…</a:t>
            </a:r>
            <a:r>
              <a:rPr lang="en-US" sz="4400">
                <a:solidFill>
                  <a:schemeClr val="dk1"/>
                </a:solidFill>
                <a:latin typeface="Arial Black"/>
                <a:ea typeface="Arial Black"/>
                <a:cs typeface="Arial Black"/>
                <a:sym typeface="Arial Black"/>
              </a:rPr>
              <a:t>☺ </a:t>
            </a:r>
            <a:endParaRPr sz="4400">
              <a:solidFill>
                <a:schemeClr val="dk1"/>
              </a:solidFill>
              <a:latin typeface="Arial Black"/>
              <a:ea typeface="Arial Black"/>
              <a:cs typeface="Arial Black"/>
              <a:sym typeface="Arial Black"/>
            </a:endParaRPr>
          </a:p>
          <a:p>
            <a:pPr marL="0" lvl="0" indent="0" algn="l" rtl="0">
              <a:spcBef>
                <a:spcPts val="0"/>
              </a:spcBef>
              <a:spcAft>
                <a:spcPts val="0"/>
              </a:spcAft>
              <a:buNone/>
            </a:pPr>
            <a:endParaRPr sz="2600"/>
          </a:p>
          <a:p>
            <a:pPr marL="0" lvl="0" indent="0" algn="l" rtl="0">
              <a:spcBef>
                <a:spcPts val="0"/>
              </a:spcBef>
              <a:spcAft>
                <a:spcPts val="0"/>
              </a:spcAft>
              <a:buNone/>
            </a:pPr>
            <a:endParaRPr sz="2600"/>
          </a:p>
        </p:txBody>
      </p:sp>
      <p:pic>
        <p:nvPicPr>
          <p:cNvPr id="333" name="Google Shape;333;p41" descr="D:\OBPS-HP den 06.28.14\Rowan\RUTGERS Ed.D DOCS\SOCIAL CONTEXT 1\Equality_hands250_250.jpg"/>
          <p:cNvPicPr preferRelativeResize="0"/>
          <p:nvPr/>
        </p:nvPicPr>
        <p:blipFill rotWithShape="1">
          <a:blip r:embed="rId3">
            <a:alphaModFix/>
          </a:blip>
          <a:srcRect/>
          <a:stretch/>
        </p:blipFill>
        <p:spPr>
          <a:xfrm>
            <a:off x="350119" y="1565175"/>
            <a:ext cx="1916100" cy="1716900"/>
          </a:xfrm>
          <a:prstGeom prst="rect">
            <a:avLst/>
          </a:prstGeom>
          <a:noFill/>
          <a:ln>
            <a:noFill/>
          </a:ln>
        </p:spPr>
      </p:pic>
      <p:pic>
        <p:nvPicPr>
          <p:cNvPr id="334" name="Google Shape;334;p41" descr="D:\OBPS-HP den 06.28.14\Rowan\RUTGERS Ed.D DOCS\SOCIAL CONTEXT 1\Equality_hands250_250.jpg"/>
          <p:cNvPicPr preferRelativeResize="0"/>
          <p:nvPr/>
        </p:nvPicPr>
        <p:blipFill rotWithShape="1">
          <a:blip r:embed="rId3">
            <a:alphaModFix/>
          </a:blip>
          <a:srcRect/>
          <a:stretch/>
        </p:blipFill>
        <p:spPr>
          <a:xfrm>
            <a:off x="6841544" y="1567575"/>
            <a:ext cx="1916100" cy="1716900"/>
          </a:xfrm>
          <a:prstGeom prst="rect">
            <a:avLst/>
          </a:prstGeom>
          <a:noFill/>
          <a:ln>
            <a:noFill/>
          </a:ln>
        </p:spPr>
      </p:pic>
      <p:sp>
        <p:nvSpPr>
          <p:cNvPr id="335" name="Google Shape;335;p41"/>
          <p:cNvSpPr txBox="1"/>
          <p:nvPr/>
        </p:nvSpPr>
        <p:spPr>
          <a:xfrm>
            <a:off x="1586600" y="3043875"/>
            <a:ext cx="4365300" cy="3000000"/>
          </a:xfrm>
          <a:prstGeom prst="rect">
            <a:avLst/>
          </a:prstGeom>
          <a:noFill/>
          <a:ln>
            <a:noFill/>
          </a:ln>
        </p:spPr>
        <p:txBody>
          <a:bodyPr spcFirstLastPara="1" wrap="square" lIns="91425" tIns="91425" rIns="91425" bIns="91425" anchor="ctr" anchorCtr="0">
            <a:noAutofit/>
          </a:bodyPr>
          <a:lstStyle/>
          <a:p>
            <a:pPr marL="1828800" lvl="4" indent="0" algn="ctr" rtl="0">
              <a:lnSpc>
                <a:spcPct val="80000"/>
              </a:lnSpc>
              <a:spcBef>
                <a:spcPts val="0"/>
              </a:spcBef>
              <a:spcAft>
                <a:spcPts val="0"/>
              </a:spcAft>
              <a:buNone/>
            </a:pPr>
            <a:r>
              <a:rPr lang="en-US" sz="2590" b="1">
                <a:solidFill>
                  <a:schemeClr val="dk1"/>
                </a:solidFill>
                <a:latin typeface="Times New Roman"/>
                <a:ea typeface="Times New Roman"/>
                <a:cs typeface="Times New Roman"/>
                <a:sym typeface="Times New Roman"/>
              </a:rPr>
              <a:t>Merci</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Danke</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Gracias</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Diakuiu</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Xièxie</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Shukran</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Tashakkur</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Arigato</a:t>
            </a: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Spasiba</a:t>
            </a:r>
            <a:br>
              <a:rPr lang="en-US" sz="2590" b="1">
                <a:solidFill>
                  <a:schemeClr val="dk1"/>
                </a:solidFill>
                <a:latin typeface="Times New Roman"/>
                <a:ea typeface="Times New Roman"/>
                <a:cs typeface="Times New Roman"/>
                <a:sym typeface="Times New Roman"/>
              </a:rPr>
            </a:br>
            <a:br>
              <a:rPr lang="en-US" sz="2590" b="1">
                <a:solidFill>
                  <a:schemeClr val="dk1"/>
                </a:solidFill>
                <a:latin typeface="Times New Roman"/>
                <a:ea typeface="Times New Roman"/>
                <a:cs typeface="Times New Roman"/>
                <a:sym typeface="Times New Roman"/>
              </a:rPr>
            </a:br>
            <a:r>
              <a:rPr lang="en-US" sz="2590" b="1">
                <a:solidFill>
                  <a:schemeClr val="dk1"/>
                </a:solidFill>
                <a:latin typeface="Times New Roman"/>
                <a:ea typeface="Times New Roman"/>
                <a:cs typeface="Times New Roman"/>
                <a:sym typeface="Times New Roman"/>
              </a:rPr>
              <a:t>Thank You!</a:t>
            </a:r>
            <a:endParaRPr sz="2590" b="1">
              <a:solidFill>
                <a:schemeClr val="dk1"/>
              </a:solidFill>
              <a:latin typeface="Helvetica Neue"/>
              <a:ea typeface="Helvetica Neue"/>
              <a:cs typeface="Helvetica Neue"/>
              <a:sym typeface="Helvetica Neue"/>
            </a:endParaRPr>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2"/>
          <p:cNvSpPr txBox="1">
            <a:spLocks noGrp="1"/>
          </p:cNvSpPr>
          <p:nvPr>
            <p:ph type="title"/>
          </p:nvPr>
        </p:nvSpPr>
        <p:spPr>
          <a:xfrm>
            <a:off x="492740" y="454954"/>
            <a:ext cx="35961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References</a:t>
            </a:r>
            <a:r>
              <a:rPr lang="en-US" sz="4000" b="0" i="0" u="none" strike="noStrike" cap="none">
                <a:solidFill>
                  <a:srgbClr val="414355"/>
                </a:solidFill>
                <a:latin typeface="Trebuchet MS"/>
                <a:ea typeface="Trebuchet MS"/>
                <a:cs typeface="Trebuchet MS"/>
                <a:sym typeface="Trebuchet MS"/>
              </a:rPr>
              <a:t>:</a:t>
            </a:r>
            <a:endParaRPr/>
          </a:p>
        </p:txBody>
      </p:sp>
      <p:sp>
        <p:nvSpPr>
          <p:cNvPr id="341" name="Google Shape;341;p42"/>
          <p:cNvSpPr txBox="1"/>
          <p:nvPr/>
        </p:nvSpPr>
        <p:spPr>
          <a:xfrm>
            <a:off x="590234" y="1012485"/>
            <a:ext cx="7963500" cy="5118000"/>
          </a:xfrm>
          <a:prstGeom prst="rect">
            <a:avLst/>
          </a:prstGeom>
          <a:noFill/>
          <a:ln>
            <a:noFill/>
          </a:ln>
        </p:spPr>
        <p:txBody>
          <a:bodyPr spcFirstLastPara="1" wrap="square" lIns="0" tIns="36825" rIns="0" bIns="0" anchor="t" anchorCtr="0">
            <a:noAutofit/>
          </a:bodyPr>
          <a:lstStyle/>
          <a:p>
            <a:pPr marL="269240" marR="238760" lvl="0" indent="-256540" algn="l" rtl="0">
              <a:lnSpc>
                <a:spcPct val="113125"/>
              </a:lnSpc>
              <a:spcBef>
                <a:spcPts val="300"/>
              </a:spcBef>
              <a:spcAft>
                <a:spcPts val="0"/>
              </a:spcAft>
              <a:buClr>
                <a:schemeClr val="dk1"/>
              </a:buClr>
              <a:buSzPts val="1100"/>
              <a:buFont typeface="Arial"/>
              <a:buNone/>
            </a:pPr>
            <a:r>
              <a:rPr lang="en-US" sz="1600">
                <a:solidFill>
                  <a:schemeClr val="dk1"/>
                </a:solidFill>
                <a:latin typeface="Georgia"/>
                <a:ea typeface="Georgia"/>
                <a:cs typeface="Georgia"/>
                <a:sym typeface="Georgia"/>
              </a:rPr>
              <a:t>Alberto, A.A., &amp; Troutman, A.C. (2003). Applied behaviour analysis for teacher. (6th edition). NJ: Merrill Prentice Hall.</a:t>
            </a:r>
            <a:endParaRPr sz="1600">
              <a:solidFill>
                <a:schemeClr val="dk1"/>
              </a:solidFill>
              <a:latin typeface="Georgia"/>
              <a:ea typeface="Georgia"/>
              <a:cs typeface="Georgia"/>
              <a:sym typeface="Georgia"/>
            </a:endParaRPr>
          </a:p>
          <a:p>
            <a:pPr marL="269240" marR="238760" lvl="0" indent="-256540" algn="l" rtl="0">
              <a:lnSpc>
                <a:spcPct val="113125"/>
              </a:lnSpc>
              <a:spcBef>
                <a:spcPts val="300"/>
              </a:spcBef>
              <a:spcAft>
                <a:spcPts val="0"/>
              </a:spcAft>
              <a:buClr>
                <a:schemeClr val="dk1"/>
              </a:buClr>
              <a:buSzPts val="1100"/>
              <a:buFont typeface="Arial"/>
              <a:buNone/>
            </a:pPr>
            <a:r>
              <a:rPr lang="en-US" sz="1600">
                <a:solidFill>
                  <a:schemeClr val="dk1"/>
                </a:solidFill>
                <a:latin typeface="Georgia"/>
                <a:ea typeface="Georgia"/>
                <a:cs typeface="Georgia"/>
                <a:sym typeface="Georgia"/>
              </a:rPr>
              <a:t>Earles, T., Carlson, J., &amp; Bock, S.J. (1998). Instructional strategies to facilitate successful learning outcomes for students with autism. Educating Children and Youth with Autism. Austin, TX: Pro-Ed.</a:t>
            </a:r>
            <a:endParaRPr sz="1600">
              <a:solidFill>
                <a:schemeClr val="dk1"/>
              </a:solidFill>
              <a:latin typeface="Georgia"/>
              <a:ea typeface="Georgia"/>
              <a:cs typeface="Georgia"/>
              <a:sym typeface="Georgia"/>
            </a:endParaRPr>
          </a:p>
          <a:p>
            <a:pPr marL="269240" marR="238760" lvl="0" indent="-256540" algn="l" rtl="0">
              <a:lnSpc>
                <a:spcPct val="113125"/>
              </a:lnSpc>
              <a:spcBef>
                <a:spcPts val="300"/>
              </a:spcBef>
              <a:spcAft>
                <a:spcPts val="0"/>
              </a:spcAft>
              <a:buNone/>
            </a:pPr>
            <a:r>
              <a:rPr lang="en-US" sz="1600">
                <a:solidFill>
                  <a:schemeClr val="dk1"/>
                </a:solidFill>
                <a:latin typeface="Georgia"/>
                <a:ea typeface="Georgia"/>
                <a:cs typeface="Georgia"/>
                <a:sym typeface="Georgia"/>
              </a:rPr>
              <a:t>Grandin, T. (2006). Thinking in pictures: My life with autism. Knopf Publishing Group.</a:t>
            </a:r>
            <a:endParaRPr sz="1600">
              <a:solidFill>
                <a:schemeClr val="dk1"/>
              </a:solidFill>
              <a:latin typeface="Georgia"/>
              <a:ea typeface="Georgia"/>
              <a:cs typeface="Georgia"/>
              <a:sym typeface="Georgia"/>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0"/>
          <p:cNvSpPr txBox="1">
            <a:spLocks noGrp="1"/>
          </p:cNvSpPr>
          <p:nvPr>
            <p:ph type="title"/>
          </p:nvPr>
        </p:nvSpPr>
        <p:spPr>
          <a:xfrm>
            <a:off x="535958" y="1338575"/>
            <a:ext cx="34278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Definition </a:t>
            </a:r>
            <a:endParaRPr/>
          </a:p>
        </p:txBody>
      </p:sp>
      <p:sp>
        <p:nvSpPr>
          <p:cNvPr id="94" name="Google Shape;94;p10"/>
          <p:cNvSpPr txBox="1"/>
          <p:nvPr/>
        </p:nvSpPr>
        <p:spPr>
          <a:xfrm>
            <a:off x="645150" y="2252973"/>
            <a:ext cx="7949700" cy="3215100"/>
          </a:xfrm>
          <a:prstGeom prst="rect">
            <a:avLst/>
          </a:prstGeom>
          <a:noFill/>
          <a:ln>
            <a:noFill/>
          </a:ln>
        </p:spPr>
        <p:txBody>
          <a:bodyPr spcFirstLastPara="1" wrap="square" lIns="0" tIns="45075" rIns="0" bIns="0" anchor="t" anchorCtr="0">
            <a:noAutofit/>
          </a:bodyPr>
          <a:lstStyle/>
          <a:p>
            <a:pPr marL="267970" lvl="0" indent="-236220" algn="l" rtl="0">
              <a:lnSpc>
                <a:spcPct val="115000"/>
              </a:lnSpc>
              <a:spcBef>
                <a:spcPts val="0"/>
              </a:spcBef>
              <a:spcAft>
                <a:spcPts val="0"/>
              </a:spcAft>
              <a:buClr>
                <a:srgbClr val="9F4CA2"/>
              </a:buClr>
              <a:buSzPts val="2500"/>
              <a:buFont typeface="Georgia"/>
              <a:buChar char="•"/>
            </a:pPr>
            <a:r>
              <a:rPr lang="en-US" sz="2500">
                <a:solidFill>
                  <a:schemeClr val="dk1"/>
                </a:solidFill>
              </a:rPr>
              <a:t>Prompting is a means to induce an individual with added stimuli (prompts) to perform a desired behavior. A prompt is like a cue or support to encourage a desired behavior that otherwise does not occur. In other words, a prompt is an antecedent that is provided when an ordinary antecedent is not effective.</a:t>
            </a:r>
            <a:endParaRPr sz="2500">
              <a:solidFill>
                <a:schemeClr val="dk1"/>
              </a:solidFill>
            </a:endParaRPr>
          </a:p>
          <a:p>
            <a:pPr marL="267970" lvl="0" indent="-236220" algn="l" rtl="0">
              <a:lnSpc>
                <a:spcPct val="115000"/>
              </a:lnSpc>
              <a:spcBef>
                <a:spcPts val="0"/>
              </a:spcBef>
              <a:spcAft>
                <a:spcPts val="0"/>
              </a:spcAft>
              <a:buClr>
                <a:schemeClr val="dk1"/>
              </a:buClr>
              <a:buSzPts val="2500"/>
              <a:buFont typeface="Georgia"/>
              <a:buChar char="•"/>
            </a:pPr>
            <a:r>
              <a:rPr lang="en-US" sz="2500">
                <a:solidFill>
                  <a:schemeClr val="dk1"/>
                </a:solidFill>
              </a:rPr>
              <a:t>Prompts increase the success of the student.</a:t>
            </a:r>
            <a:endParaRPr sz="2500">
              <a:solidFill>
                <a:schemeClr val="dk1"/>
              </a:solidFill>
            </a:endParaRPr>
          </a:p>
          <a:p>
            <a:pPr marL="267970" lvl="0" indent="-236220" algn="l" rtl="0">
              <a:lnSpc>
                <a:spcPct val="115000"/>
              </a:lnSpc>
              <a:spcBef>
                <a:spcPts val="0"/>
              </a:spcBef>
              <a:spcAft>
                <a:spcPts val="0"/>
              </a:spcAft>
              <a:buClr>
                <a:schemeClr val="dk1"/>
              </a:buClr>
              <a:buSzPts val="2500"/>
              <a:buFont typeface="Georgia"/>
              <a:buChar char="•"/>
            </a:pPr>
            <a:r>
              <a:rPr lang="en-US" sz="2500">
                <a:solidFill>
                  <a:schemeClr val="dk1"/>
                </a:solidFill>
              </a:rPr>
              <a:t>Prompting may occur at the same time as the request, right after the request, or even before the request.</a:t>
            </a:r>
            <a:endParaRPr sz="2500">
              <a:solidFill>
                <a:schemeClr val="dk1"/>
              </a:solidFill>
            </a:endParaRPr>
          </a:p>
          <a:p>
            <a:pPr marL="0" lvl="0" indent="0" algn="l" rtl="0">
              <a:lnSpc>
                <a:spcPct val="115000"/>
              </a:lnSpc>
              <a:spcBef>
                <a:spcPts val="0"/>
              </a:spcBef>
              <a:spcAft>
                <a:spcPts val="0"/>
              </a:spcAft>
              <a:buNone/>
            </a:pPr>
            <a:endParaRPr sz="2500">
              <a:solidFill>
                <a:schemeClr val="dk1"/>
              </a:solidFill>
            </a:endParaRPr>
          </a:p>
        </p:txBody>
      </p:sp>
      <p:pic>
        <p:nvPicPr>
          <p:cNvPr id="96" name="Google Shape;96;p10"/>
          <p:cNvPicPr preferRelativeResize="0"/>
          <p:nvPr/>
        </p:nvPicPr>
        <p:blipFill>
          <a:blip r:embed="rId3">
            <a:alphaModFix/>
          </a:blip>
          <a:stretch>
            <a:fillRect/>
          </a:stretch>
        </p:blipFill>
        <p:spPr>
          <a:xfrm>
            <a:off x="6176188" y="850250"/>
            <a:ext cx="1381125" cy="1485900"/>
          </a:xfrm>
          <a:prstGeom prst="rect">
            <a:avLst/>
          </a:prstGeom>
          <a:noFill/>
          <a:ln>
            <a:noFill/>
          </a:ln>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1"/>
          <p:cNvSpPr txBox="1">
            <a:spLocks noGrp="1"/>
          </p:cNvSpPr>
          <p:nvPr>
            <p:ph type="title"/>
          </p:nvPr>
        </p:nvSpPr>
        <p:spPr>
          <a:xfrm>
            <a:off x="535940" y="1338579"/>
            <a:ext cx="1957070" cy="6350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sz="4000" b="0" i="0" u="none" strike="noStrike" cap="none">
                <a:solidFill>
                  <a:srgbClr val="414355"/>
                </a:solidFill>
                <a:latin typeface="Trebuchet MS"/>
                <a:ea typeface="Trebuchet MS"/>
                <a:cs typeface="Trebuchet MS"/>
                <a:sym typeface="Trebuchet MS"/>
              </a:rPr>
              <a:t>Caution</a:t>
            </a:r>
            <a:endParaRPr/>
          </a:p>
        </p:txBody>
      </p:sp>
      <p:sp>
        <p:nvSpPr>
          <p:cNvPr id="102" name="Google Shape;102;p11"/>
          <p:cNvSpPr txBox="1"/>
          <p:nvPr/>
        </p:nvSpPr>
        <p:spPr>
          <a:xfrm>
            <a:off x="645159" y="2252979"/>
            <a:ext cx="7949565" cy="2067560"/>
          </a:xfrm>
          <a:prstGeom prst="rect">
            <a:avLst/>
          </a:prstGeom>
          <a:noFill/>
          <a:ln>
            <a:noFill/>
          </a:ln>
        </p:spPr>
        <p:txBody>
          <a:bodyPr spcFirstLastPara="1" wrap="square" lIns="0" tIns="45075" rIns="0" bIns="0" anchor="t" anchorCtr="0">
            <a:noAutofit/>
          </a:bodyPr>
          <a:lstStyle/>
          <a:p>
            <a:pPr marL="267970" marR="5080" lvl="0" indent="-204470" algn="l" rtl="0">
              <a:lnSpc>
                <a:spcPct val="113571"/>
              </a:lnSpc>
              <a:spcBef>
                <a:spcPts val="0"/>
              </a:spcBef>
              <a:spcAft>
                <a:spcPts val="0"/>
              </a:spcAft>
              <a:buClr>
                <a:srgbClr val="9F4CA2"/>
              </a:buClr>
              <a:buSzPts val="2000"/>
              <a:buFont typeface="Arial"/>
              <a:buChar char="•"/>
            </a:pPr>
            <a:r>
              <a:rPr lang="en-US" sz="2000">
                <a:solidFill>
                  <a:schemeClr val="dk1"/>
                </a:solidFill>
              </a:rPr>
              <a:t>When working with lower achieving students, we  must be careful to not create a </a:t>
            </a:r>
            <a:r>
              <a:rPr lang="en-US" sz="2000" b="1">
                <a:solidFill>
                  <a:schemeClr val="dk1"/>
                </a:solidFill>
              </a:rPr>
              <a:t>dependency effect</a:t>
            </a:r>
            <a:r>
              <a:rPr lang="en-US" sz="2000">
                <a:solidFill>
                  <a:schemeClr val="dk1"/>
                </a:solidFill>
              </a:rPr>
              <a:t>  where students come to expect aides or  paraprofessionals to prompt them or monitor  their completion.</a:t>
            </a:r>
            <a:endParaRPr sz="2000">
              <a:solidFill>
                <a:schemeClr val="dk1"/>
              </a:solidFill>
            </a:endParaRPr>
          </a:p>
        </p:txBody>
      </p:sp>
      <p:sp>
        <p:nvSpPr>
          <p:cNvPr id="103" name="Google Shape;103;p11"/>
          <p:cNvSpPr/>
          <p:nvPr/>
        </p:nvSpPr>
        <p:spPr>
          <a:xfrm>
            <a:off x="6019800" y="4495800"/>
            <a:ext cx="1789429" cy="184023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2"/>
          <p:cNvSpPr txBox="1">
            <a:spLocks noGrp="1"/>
          </p:cNvSpPr>
          <p:nvPr>
            <p:ph type="title"/>
          </p:nvPr>
        </p:nvSpPr>
        <p:spPr>
          <a:xfrm>
            <a:off x="535979" y="1338575"/>
            <a:ext cx="77121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SzPts val="1100"/>
              <a:buNone/>
            </a:pPr>
            <a:r>
              <a:rPr lang="en-US">
                <a:latin typeface="Arial"/>
                <a:ea typeface="Arial"/>
                <a:cs typeface="Arial"/>
                <a:sym typeface="Arial"/>
              </a:rPr>
              <a:t>Student Independence</a:t>
            </a:r>
            <a:endParaRPr>
              <a:latin typeface="Arial"/>
              <a:ea typeface="Arial"/>
              <a:cs typeface="Arial"/>
              <a:sym typeface="Arial"/>
            </a:endParaRPr>
          </a:p>
          <a:p>
            <a:pPr marL="0" lvl="0" indent="0" algn="l" rtl="0">
              <a:lnSpc>
                <a:spcPct val="115000"/>
              </a:lnSpc>
              <a:spcBef>
                <a:spcPts val="800"/>
              </a:spcBef>
              <a:spcAft>
                <a:spcPts val="0"/>
              </a:spcAft>
              <a:buSzPts val="1100"/>
              <a:buNone/>
            </a:pPr>
            <a:r>
              <a:rPr lang="en-US" sz="3200">
                <a:solidFill>
                  <a:schemeClr val="dk1"/>
                </a:solidFill>
                <a:latin typeface="Arial"/>
                <a:ea typeface="Arial"/>
                <a:cs typeface="Arial"/>
                <a:sym typeface="Arial"/>
              </a:rPr>
              <a:t>What is it?</a:t>
            </a:r>
            <a:endParaRPr b="1">
              <a:solidFill>
                <a:schemeClr val="dk1"/>
              </a:solidFill>
              <a:latin typeface="Arial"/>
              <a:ea typeface="Arial"/>
              <a:cs typeface="Arial"/>
              <a:sym typeface="Arial"/>
            </a:endParaRPr>
          </a:p>
          <a:p>
            <a:pPr marL="457200" lvl="0" indent="-406400" algn="l" rtl="0">
              <a:lnSpc>
                <a:spcPct val="115000"/>
              </a:lnSpc>
              <a:spcBef>
                <a:spcPts val="800"/>
              </a:spcBef>
              <a:spcAft>
                <a:spcPts val="0"/>
              </a:spcAft>
              <a:buClr>
                <a:schemeClr val="dk1"/>
              </a:buClr>
              <a:buSzPts val="2800"/>
              <a:buFont typeface="Arial"/>
              <a:buChar char="●"/>
            </a:pPr>
            <a:r>
              <a:rPr lang="en-US" sz="2800">
                <a:solidFill>
                  <a:schemeClr val="dk1"/>
                </a:solidFill>
                <a:latin typeface="Arial"/>
                <a:ea typeface="Arial"/>
                <a:cs typeface="Arial"/>
                <a:sym typeface="Arial"/>
              </a:rPr>
              <a:t>Freedom from the influence or control of others</a:t>
            </a:r>
            <a:endParaRPr sz="28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Completing a task without undo assistance</a:t>
            </a:r>
            <a:endParaRPr sz="28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Using resources to meet your personal needs</a:t>
            </a:r>
            <a:endParaRPr sz="28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Self-help (a.k.a. Self-advocating)</a:t>
            </a:r>
            <a:endParaRPr sz="28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Making appropriate choices and decisions</a:t>
            </a:r>
            <a:endParaRPr sz="28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Being able to say, “I can do it myself!”</a:t>
            </a:r>
            <a:endParaRPr sz="28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3"/>
          <p:cNvSpPr txBox="1">
            <a:spLocks noGrp="1"/>
          </p:cNvSpPr>
          <p:nvPr>
            <p:ph type="title"/>
          </p:nvPr>
        </p:nvSpPr>
        <p:spPr>
          <a:xfrm>
            <a:off x="535979" y="1338575"/>
            <a:ext cx="77121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SzPts val="1100"/>
              <a:buNone/>
            </a:pPr>
            <a:r>
              <a:rPr lang="en-US">
                <a:latin typeface="Arial"/>
                <a:ea typeface="Arial"/>
                <a:cs typeface="Arial"/>
                <a:sym typeface="Arial"/>
              </a:rPr>
              <a:t>Student Independence</a:t>
            </a:r>
            <a:endParaRPr>
              <a:latin typeface="Arial"/>
              <a:ea typeface="Arial"/>
              <a:cs typeface="Arial"/>
              <a:sym typeface="Arial"/>
            </a:endParaRPr>
          </a:p>
          <a:p>
            <a:pPr marL="0" lvl="0" indent="0" algn="l" rtl="0">
              <a:lnSpc>
                <a:spcPct val="115000"/>
              </a:lnSpc>
              <a:spcBef>
                <a:spcPts val="800"/>
              </a:spcBef>
              <a:spcAft>
                <a:spcPts val="0"/>
              </a:spcAft>
              <a:buSzPts val="1100"/>
              <a:buNone/>
            </a:pPr>
            <a:r>
              <a:rPr lang="en-US" sz="3200">
                <a:solidFill>
                  <a:schemeClr val="dk1"/>
                </a:solidFill>
                <a:latin typeface="Arial"/>
                <a:ea typeface="Arial"/>
                <a:cs typeface="Arial"/>
                <a:sym typeface="Arial"/>
              </a:rPr>
              <a:t>What is it?</a:t>
            </a:r>
            <a:endParaRPr b="1">
              <a:solidFill>
                <a:schemeClr val="dk1"/>
              </a:solidFill>
              <a:latin typeface="Arial"/>
              <a:ea typeface="Arial"/>
              <a:cs typeface="Arial"/>
              <a:sym typeface="Arial"/>
            </a:endParaRPr>
          </a:p>
          <a:p>
            <a:pPr marL="457200" lvl="0" indent="-406400" algn="l" rtl="0">
              <a:lnSpc>
                <a:spcPct val="115000"/>
              </a:lnSpc>
              <a:spcBef>
                <a:spcPts val="700"/>
              </a:spcBef>
              <a:spcAft>
                <a:spcPts val="0"/>
              </a:spcAft>
              <a:buClr>
                <a:schemeClr val="dk1"/>
              </a:buClr>
              <a:buSzPts val="2800"/>
              <a:buChar char="●"/>
            </a:pPr>
            <a:r>
              <a:rPr lang="en-US" sz="2800">
                <a:solidFill>
                  <a:schemeClr val="dk1"/>
                </a:solidFill>
                <a:latin typeface="Arial"/>
                <a:ea typeface="Arial"/>
                <a:cs typeface="Arial"/>
                <a:sym typeface="Arial"/>
              </a:rPr>
              <a:t>Students…  “need a supportive environment to function successfully in school—and later in the workplace. A supportive environment enables them to capitalize on their strengths and minimize or cope effectively with their weaknesses” (Larkin, 2001)</a:t>
            </a:r>
            <a:endParaRPr sz="2800">
              <a:solidFill>
                <a:schemeClr val="dk1"/>
              </a:solidFill>
              <a:latin typeface="Arial"/>
              <a:ea typeface="Arial"/>
              <a:cs typeface="Arial"/>
              <a:sym typeface="Arial"/>
            </a:endParaRPr>
          </a:p>
          <a:p>
            <a:pPr marL="0" lvl="0" indent="0" algn="l" rtl="0">
              <a:lnSpc>
                <a:spcPct val="115000"/>
              </a:lnSpc>
              <a:spcBef>
                <a:spcPts val="800"/>
              </a:spcBef>
              <a:spcAft>
                <a:spcPts val="0"/>
              </a:spcAft>
              <a:buNone/>
            </a:pPr>
            <a:endParaRPr sz="2800">
              <a:solidFill>
                <a:schemeClr val="dk1"/>
              </a:solidFill>
              <a:latin typeface="Arial"/>
              <a:ea typeface="Arial"/>
              <a:cs typeface="Arial"/>
              <a:sym typeface="Arial"/>
            </a:endParaRPr>
          </a:p>
          <a:p>
            <a:pPr marL="12700" marR="0" lvl="0" indent="0" algn="l" rtl="0">
              <a:lnSpc>
                <a:spcPct val="100000"/>
              </a:lnSpc>
              <a:spcBef>
                <a:spcPts val="0"/>
              </a:spcBef>
              <a:spcAft>
                <a:spcPts val="0"/>
              </a:spcAft>
              <a:buSzPts val="1100"/>
              <a:buNone/>
            </a:pPr>
            <a:endParaRPr b="1">
              <a:solidFill>
                <a:schemeClr val="dk1"/>
              </a:solidFill>
              <a:latin typeface="Arial"/>
              <a:ea typeface="Arial"/>
              <a:cs typeface="Arial"/>
              <a:sym typeface="Arial"/>
            </a:endParaRPr>
          </a:p>
          <a:p>
            <a:pPr marL="12700" marR="0" lvl="0" indent="0" algn="l" rtl="0">
              <a:lnSpc>
                <a:spcPct val="100000"/>
              </a:lnSpc>
              <a:spcBef>
                <a:spcPts val="0"/>
              </a:spcBef>
              <a:spcAft>
                <a:spcPts val="0"/>
              </a:spcAft>
              <a:buNone/>
            </a:pPr>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4"/>
          <p:cNvSpPr txBox="1">
            <a:spLocks noGrp="1"/>
          </p:cNvSpPr>
          <p:nvPr>
            <p:ph type="title"/>
          </p:nvPr>
        </p:nvSpPr>
        <p:spPr>
          <a:xfrm>
            <a:off x="535977" y="1338575"/>
            <a:ext cx="72735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Why to Build Independence?</a:t>
            </a:r>
            <a:endParaRPr/>
          </a:p>
        </p:txBody>
      </p:sp>
      <p:sp>
        <p:nvSpPr>
          <p:cNvPr id="122" name="Google Shape;122;p14"/>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457200" lvl="0" indent="-406400" algn="l" rtl="0">
              <a:lnSpc>
                <a:spcPct val="115000"/>
              </a:lnSpc>
              <a:spcBef>
                <a:spcPts val="700"/>
              </a:spcBef>
              <a:spcAft>
                <a:spcPts val="0"/>
              </a:spcAft>
              <a:buClr>
                <a:schemeClr val="dk1"/>
              </a:buClr>
              <a:buSzPts val="2800"/>
              <a:buChar char="●"/>
            </a:pPr>
            <a:r>
              <a:rPr lang="en-US" sz="2800">
                <a:solidFill>
                  <a:schemeClr val="dk1"/>
                </a:solidFill>
              </a:rPr>
              <a:t>Builds self-esteem</a:t>
            </a:r>
            <a:endParaRPr sz="2800">
              <a:solidFill>
                <a:schemeClr val="dk1"/>
              </a:solidFill>
            </a:endParaRPr>
          </a:p>
          <a:p>
            <a:pPr marL="457200" lvl="0" indent="-406400" algn="l" rtl="0">
              <a:lnSpc>
                <a:spcPct val="115000"/>
              </a:lnSpc>
              <a:spcBef>
                <a:spcPts val="0"/>
              </a:spcBef>
              <a:spcAft>
                <a:spcPts val="0"/>
              </a:spcAft>
              <a:buClr>
                <a:schemeClr val="dk1"/>
              </a:buClr>
              <a:buSzPts val="2800"/>
              <a:buChar char="●"/>
            </a:pPr>
            <a:r>
              <a:rPr lang="en-US" sz="2800">
                <a:solidFill>
                  <a:schemeClr val="dk1"/>
                </a:solidFill>
              </a:rPr>
              <a:t>Motivates a student to achieve</a:t>
            </a:r>
            <a:endParaRPr sz="2800">
              <a:solidFill>
                <a:schemeClr val="dk1"/>
              </a:solidFill>
            </a:endParaRPr>
          </a:p>
          <a:p>
            <a:pPr marL="457200" lvl="0" indent="-406400" algn="l" rtl="0">
              <a:lnSpc>
                <a:spcPct val="115000"/>
              </a:lnSpc>
              <a:spcBef>
                <a:spcPts val="0"/>
              </a:spcBef>
              <a:spcAft>
                <a:spcPts val="0"/>
              </a:spcAft>
              <a:buClr>
                <a:schemeClr val="dk1"/>
              </a:buClr>
              <a:buSzPts val="2800"/>
              <a:buChar char="●"/>
            </a:pPr>
            <a:r>
              <a:rPr lang="en-US" sz="2800">
                <a:solidFill>
                  <a:schemeClr val="dk1"/>
                </a:solidFill>
              </a:rPr>
              <a:t>Gives student a sense of purpose</a:t>
            </a:r>
            <a:endParaRPr sz="2800">
              <a:solidFill>
                <a:schemeClr val="dk1"/>
              </a:solidFill>
            </a:endParaRPr>
          </a:p>
          <a:p>
            <a:pPr marL="457200" lvl="0" indent="-406400" algn="l" rtl="0">
              <a:lnSpc>
                <a:spcPct val="115000"/>
              </a:lnSpc>
              <a:spcBef>
                <a:spcPts val="0"/>
              </a:spcBef>
              <a:spcAft>
                <a:spcPts val="0"/>
              </a:spcAft>
              <a:buClr>
                <a:schemeClr val="dk1"/>
              </a:buClr>
              <a:buSzPts val="2800"/>
              <a:buChar char="●"/>
            </a:pPr>
            <a:r>
              <a:rPr lang="en-US" sz="2800">
                <a:solidFill>
                  <a:schemeClr val="dk1"/>
                </a:solidFill>
              </a:rPr>
              <a:t>Social acceptance</a:t>
            </a:r>
            <a:endParaRPr sz="2800">
              <a:solidFill>
                <a:schemeClr val="dk1"/>
              </a:solidFill>
            </a:endParaRPr>
          </a:p>
          <a:p>
            <a:pPr marL="457200" lvl="0" indent="-406400" algn="l" rtl="0">
              <a:lnSpc>
                <a:spcPct val="115000"/>
              </a:lnSpc>
              <a:spcBef>
                <a:spcPts val="0"/>
              </a:spcBef>
              <a:spcAft>
                <a:spcPts val="0"/>
              </a:spcAft>
              <a:buClr>
                <a:schemeClr val="dk1"/>
              </a:buClr>
              <a:buSzPts val="2800"/>
              <a:buChar char="●"/>
            </a:pPr>
            <a:r>
              <a:rPr lang="en-US" sz="2800">
                <a:solidFill>
                  <a:schemeClr val="dk1"/>
                </a:solidFill>
              </a:rPr>
              <a:t>Reduces stereotypic labels</a:t>
            </a:r>
            <a:endParaRPr sz="2800">
              <a:solidFill>
                <a:schemeClr val="dk1"/>
              </a:solidFill>
            </a:endParaRPr>
          </a:p>
          <a:p>
            <a:pPr marL="457200" lvl="0" indent="-406400" algn="l" rtl="0">
              <a:lnSpc>
                <a:spcPct val="115000"/>
              </a:lnSpc>
              <a:spcBef>
                <a:spcPts val="0"/>
              </a:spcBef>
              <a:spcAft>
                <a:spcPts val="0"/>
              </a:spcAft>
              <a:buClr>
                <a:schemeClr val="dk1"/>
              </a:buClr>
              <a:buSzPts val="2800"/>
              <a:buChar char="●"/>
            </a:pPr>
            <a:r>
              <a:rPr lang="en-US" sz="2800">
                <a:solidFill>
                  <a:schemeClr val="dk1"/>
                </a:solidFill>
              </a:rPr>
              <a:t>Allows teachers to focus on instruction</a:t>
            </a:r>
            <a:endParaRPr sz="2800">
              <a:solidFill>
                <a:schemeClr val="dk1"/>
              </a:solidFill>
            </a:endParaRPr>
          </a:p>
          <a:p>
            <a:pPr marL="0" marR="5080" lvl="0" indent="0" algn="l" rtl="0">
              <a:lnSpc>
                <a:spcPct val="113571"/>
              </a:lnSpc>
              <a:spcBef>
                <a:spcPts val="0"/>
              </a:spcBef>
              <a:spcAft>
                <a:spcPts val="0"/>
              </a:spcAft>
              <a:buNone/>
            </a:pPr>
            <a:endParaRPr sz="2000">
              <a:solidFill>
                <a:schemeClr val="dk1"/>
              </a:solidFill>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5"/>
          <p:cNvSpPr txBox="1">
            <a:spLocks noGrp="1"/>
          </p:cNvSpPr>
          <p:nvPr>
            <p:ph type="title"/>
          </p:nvPr>
        </p:nvSpPr>
        <p:spPr>
          <a:xfrm>
            <a:off x="535977" y="1338575"/>
            <a:ext cx="7273500" cy="63510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a:t>Prompt Hierarchy </a:t>
            </a:r>
            <a:endParaRPr/>
          </a:p>
        </p:txBody>
      </p:sp>
      <p:sp>
        <p:nvSpPr>
          <p:cNvPr id="129" name="Google Shape;129;p15"/>
          <p:cNvSpPr txBox="1"/>
          <p:nvPr/>
        </p:nvSpPr>
        <p:spPr>
          <a:xfrm>
            <a:off x="645150" y="2024376"/>
            <a:ext cx="7949700" cy="4322100"/>
          </a:xfrm>
          <a:prstGeom prst="rect">
            <a:avLst/>
          </a:prstGeom>
          <a:noFill/>
          <a:ln>
            <a:noFill/>
          </a:ln>
        </p:spPr>
        <p:txBody>
          <a:bodyPr spcFirstLastPara="1" wrap="square" lIns="0" tIns="45075" rIns="0" bIns="0" anchor="t" anchorCtr="0">
            <a:noAutofit/>
          </a:bodyPr>
          <a:lstStyle/>
          <a:p>
            <a:pPr marL="0" marR="5080" lvl="0" indent="0" algn="l" rtl="0">
              <a:lnSpc>
                <a:spcPct val="113571"/>
              </a:lnSpc>
              <a:spcBef>
                <a:spcPts val="0"/>
              </a:spcBef>
              <a:spcAft>
                <a:spcPts val="0"/>
              </a:spcAft>
              <a:buNone/>
            </a:pPr>
            <a:endParaRPr sz="2000">
              <a:solidFill>
                <a:schemeClr val="dk1"/>
              </a:solidFill>
            </a:endParaRPr>
          </a:p>
        </p:txBody>
      </p:sp>
      <p:sp>
        <p:nvSpPr>
          <p:cNvPr id="131" name="Google Shape;131;p15"/>
          <p:cNvSpPr txBox="1"/>
          <p:nvPr/>
        </p:nvSpPr>
        <p:spPr>
          <a:xfrm>
            <a:off x="645150" y="1973675"/>
            <a:ext cx="7808400" cy="12474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US" sz="1800"/>
              <a:t>Allow the student to attempt the task before interventions. Start with the least instructive prompt and move through the list until the desired behavior is achieved. </a:t>
            </a:r>
            <a:endParaRPr sz="1800"/>
          </a:p>
          <a:p>
            <a:pPr marL="457200" lvl="0" indent="-342900" algn="l" rtl="0">
              <a:spcBef>
                <a:spcPts val="0"/>
              </a:spcBef>
              <a:spcAft>
                <a:spcPts val="0"/>
              </a:spcAft>
              <a:buSzPts val="1800"/>
              <a:buChar char="●"/>
            </a:pPr>
            <a:r>
              <a:rPr lang="en-US" sz="1800">
                <a:solidFill>
                  <a:schemeClr val="dk1"/>
                </a:solidFill>
              </a:rPr>
              <a:t>The prompt selected should be based upon what the student </a:t>
            </a:r>
            <a:r>
              <a:rPr lang="en-US" sz="1800" b="1">
                <a:solidFill>
                  <a:schemeClr val="dk1"/>
                </a:solidFill>
              </a:rPr>
              <a:t>requires to be successful</a:t>
            </a:r>
            <a:r>
              <a:rPr lang="en-US" sz="1800">
                <a:solidFill>
                  <a:schemeClr val="dk1"/>
                </a:solidFill>
              </a:rPr>
              <a:t>, while being the least intrusive as possible.</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a:p>
            <a:pPr marL="0" lvl="0" indent="0" algn="l" rtl="0">
              <a:spcBef>
                <a:spcPts val="0"/>
              </a:spcBef>
              <a:spcAft>
                <a:spcPts val="0"/>
              </a:spcAft>
              <a:buNone/>
            </a:pPr>
            <a:r>
              <a:rPr lang="en-US" sz="1800"/>
              <a:t>V</a:t>
            </a:r>
            <a:endParaRPr sz="1800"/>
          </a:p>
        </p:txBody>
      </p:sp>
      <p:pic>
        <p:nvPicPr>
          <p:cNvPr id="132" name="Google Shape;132;p15"/>
          <p:cNvPicPr preferRelativeResize="0"/>
          <p:nvPr/>
        </p:nvPicPr>
        <p:blipFill>
          <a:blip r:embed="rId3">
            <a:alphaModFix/>
          </a:blip>
          <a:stretch>
            <a:fillRect/>
          </a:stretch>
        </p:blipFill>
        <p:spPr>
          <a:xfrm>
            <a:off x="-100" y="3409075"/>
            <a:ext cx="9144000" cy="4058525"/>
          </a:xfrm>
          <a:prstGeom prst="rect">
            <a:avLst/>
          </a:prstGeom>
          <a:noFill/>
          <a:ln>
            <a:noFill/>
          </a:ln>
        </p:spPr>
      </p:pic>
    </p:spTree>
  </p:cSld>
  <p:clrMapOvr>
    <a:masterClrMapping/>
  </p:clrMapOvr>
  <p:transition>
    <p:fade thruBlk="1"/>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4046</Words>
  <Application>Microsoft Office PowerPoint</Application>
  <PresentationFormat>On-screen Show (4:3)</PresentationFormat>
  <Paragraphs>482</Paragraphs>
  <Slides>36</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Trebuchet MS</vt:lpstr>
      <vt:lpstr>Calibri</vt:lpstr>
      <vt:lpstr>Times New Roman</vt:lpstr>
      <vt:lpstr>Georgia</vt:lpstr>
      <vt:lpstr>Arial Black</vt:lpstr>
      <vt:lpstr>Arial</vt:lpstr>
      <vt:lpstr>Helvetica Neue</vt:lpstr>
      <vt:lpstr>Office Theme</vt:lpstr>
      <vt:lpstr>PowerPoint Presentation</vt:lpstr>
      <vt:lpstr>PD Goals</vt:lpstr>
      <vt:lpstr>Session Agenda </vt:lpstr>
      <vt:lpstr>Definition </vt:lpstr>
      <vt:lpstr>Caution</vt:lpstr>
      <vt:lpstr>Student Independence What is it? Freedom from the influence or control of others Completing a task without undo assistance Using resources to meet your personal needs Self-help (a.k.a. Self-advocating) Making appropriate choices and decisions Being able to say, “I can do it myself!”  </vt:lpstr>
      <vt:lpstr>Student Independence What is it? Students…  “need a supportive environment to function successfully in school—and later in the workplace. A supportive environment enables them to capitalize on their strengths and minimize or cope effectively with their weaknesses” (Larkin, 2001)   </vt:lpstr>
      <vt:lpstr>Why to Build Independence?</vt:lpstr>
      <vt:lpstr>Prompt Hierarchy </vt:lpstr>
      <vt:lpstr>Natural/Environmental Prompt</vt:lpstr>
      <vt:lpstr>Natural/Environmental Prompt</vt:lpstr>
      <vt:lpstr>Gesture Prompt</vt:lpstr>
      <vt:lpstr>Gesture Prompt</vt:lpstr>
      <vt:lpstr>Verbal Prompt (Direct or Indirect)</vt:lpstr>
      <vt:lpstr>Visual Prompt </vt:lpstr>
      <vt:lpstr>Modeling </vt:lpstr>
      <vt:lpstr>Physical Prompt (Partial)  </vt:lpstr>
      <vt:lpstr>Physical Prompt (Partial)  </vt:lpstr>
      <vt:lpstr>Physical Prompt (Full)  </vt:lpstr>
      <vt:lpstr>Physical Prompt (Full)  </vt:lpstr>
      <vt:lpstr>Check point… </vt:lpstr>
      <vt:lpstr>PowerPoint Presentation</vt:lpstr>
      <vt:lpstr>Your Turn - Prompt Hierarchy (10min) </vt:lpstr>
      <vt:lpstr>Your Turn 2- Prompt Hierarchy (10min)</vt:lpstr>
      <vt:lpstr>What is the ultimate goal?  </vt:lpstr>
      <vt:lpstr>What is the ultimate goal?  </vt:lpstr>
      <vt:lpstr>Guidelines for Effective Prompting</vt:lpstr>
      <vt:lpstr>Guidelines for Effective Prompting</vt:lpstr>
      <vt:lpstr>Always ask yourself these questions </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Ashish Chandra</cp:lastModifiedBy>
  <cp:revision>1</cp:revision>
  <dcterms:modified xsi:type="dcterms:W3CDTF">2026-07-09T17:17:26Z</dcterms:modified>
</cp:coreProperties>
</file>